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7" r:id="rId3"/>
    <p:sldId id="278" r:id="rId4"/>
    <p:sldId id="279" r:id="rId5"/>
    <p:sldId id="308" r:id="rId6"/>
    <p:sldId id="268" r:id="rId7"/>
    <p:sldId id="306" r:id="rId8"/>
    <p:sldId id="269" r:id="rId9"/>
    <p:sldId id="307" r:id="rId10"/>
    <p:sldId id="270" r:id="rId11"/>
    <p:sldId id="301" r:id="rId12"/>
    <p:sldId id="272" r:id="rId13"/>
    <p:sldId id="280" r:id="rId14"/>
    <p:sldId id="282" r:id="rId15"/>
    <p:sldId id="289" r:id="rId16"/>
    <p:sldId id="297" r:id="rId17"/>
    <p:sldId id="298" r:id="rId18"/>
    <p:sldId id="273" r:id="rId19"/>
    <p:sldId id="303" r:id="rId20"/>
    <p:sldId id="304" r:id="rId21"/>
    <p:sldId id="257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5" autoAdjust="0"/>
    <p:restoredTop sz="94603" autoAdjust="0"/>
  </p:normalViewPr>
  <p:slideViewPr>
    <p:cSldViewPr>
      <p:cViewPr varScale="1">
        <p:scale>
          <a:sx n="81" d="100"/>
          <a:sy n="81" d="100"/>
        </p:scale>
        <p:origin x="10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1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DF494-E779-4412-B4A5-AC146C40DF91}" type="datetimeFigureOut">
              <a:rPr lang="en-AU" smtClean="0"/>
              <a:t>21/02/2016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FE006-FAC2-4212-8DF9-66F029E7C5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8815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FE006-FAC2-4212-8DF9-66F029E7C513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219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49968A15-C536-452A-8A91-C6C314F900AE}" type="datetimeFigureOut">
              <a:rPr lang="en-AU" smtClean="0"/>
              <a:t>21/02/2016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F0803D64-0C96-4BC3-A94F-E7B94278E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979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8A15-C536-452A-8A91-C6C314F900AE}" type="datetimeFigureOut">
              <a:rPr lang="en-AU" smtClean="0"/>
              <a:t>21/02/2016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F0803D64-0C96-4BC3-A94F-E7B94278E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656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8A15-C536-452A-8A91-C6C314F900AE}" type="datetimeFigureOut">
              <a:rPr lang="en-AU" smtClean="0"/>
              <a:t>21/02/2016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F0803D64-0C96-4BC3-A94F-E7B94278E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5618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8A15-C536-452A-8A91-C6C314F900AE}" type="datetimeFigureOut">
              <a:rPr lang="en-AU" smtClean="0"/>
              <a:t>21/02/2016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F0803D64-0C96-4BC3-A94F-E7B94278ED1F}" type="slidenum">
              <a:rPr lang="en-AU" smtClean="0"/>
              <a:t>‹#›</a:t>
            </a:fld>
            <a:endParaRPr lang="en-AU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8756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8A15-C536-452A-8A91-C6C314F900AE}" type="datetimeFigureOut">
              <a:rPr lang="en-AU" smtClean="0"/>
              <a:t>21/02/2016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F0803D64-0C96-4BC3-A94F-E7B94278E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7419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8A15-C536-452A-8A91-C6C314F900AE}" type="datetimeFigureOut">
              <a:rPr lang="en-AU" smtClean="0"/>
              <a:t>21/02/2016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3D64-0C96-4BC3-A94F-E7B94278E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094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8A15-C536-452A-8A91-C6C314F900AE}" type="datetimeFigureOut">
              <a:rPr lang="en-AU" smtClean="0"/>
              <a:t>21/02/2016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3D64-0C96-4BC3-A94F-E7B94278E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7273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8A15-C536-452A-8A91-C6C314F900AE}" type="datetimeFigureOut">
              <a:rPr lang="en-AU" smtClean="0"/>
              <a:t>21/02/2016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3D64-0C96-4BC3-A94F-E7B94278E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1406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49968A15-C536-452A-8A91-C6C314F900AE}" type="datetimeFigureOut">
              <a:rPr lang="en-AU" smtClean="0"/>
              <a:t>21/02/2016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F0803D64-0C96-4BC3-A94F-E7B94278E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463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8A15-C536-452A-8A91-C6C314F900AE}" type="datetimeFigureOut">
              <a:rPr lang="en-AU" smtClean="0"/>
              <a:t>21/02/2016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3D64-0C96-4BC3-A94F-E7B94278E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316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49968A15-C536-452A-8A91-C6C314F900AE}" type="datetimeFigureOut">
              <a:rPr lang="en-AU" smtClean="0"/>
              <a:t>21/02/2016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F0803D64-0C96-4BC3-A94F-E7B94278E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165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8A15-C536-452A-8A91-C6C314F900AE}" type="datetimeFigureOut">
              <a:rPr lang="en-AU" smtClean="0"/>
              <a:t>21/02/2016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3D64-0C96-4BC3-A94F-E7B94278E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885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8A15-C536-452A-8A91-C6C314F900AE}" type="datetimeFigureOut">
              <a:rPr lang="en-AU" smtClean="0"/>
              <a:t>21/02/2016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3D64-0C96-4BC3-A94F-E7B94278E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616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8A15-C536-452A-8A91-C6C314F900AE}" type="datetimeFigureOut">
              <a:rPr lang="en-AU" smtClean="0"/>
              <a:t>21/02/2016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3D64-0C96-4BC3-A94F-E7B94278E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76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8A15-C536-452A-8A91-C6C314F900AE}" type="datetimeFigureOut">
              <a:rPr lang="en-AU" smtClean="0"/>
              <a:t>21/02/2016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3D64-0C96-4BC3-A94F-E7B94278E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065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8A15-C536-452A-8A91-C6C314F900AE}" type="datetimeFigureOut">
              <a:rPr lang="en-AU" smtClean="0"/>
              <a:t>21/02/2016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3D64-0C96-4BC3-A94F-E7B94278E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011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8A15-C536-452A-8A91-C6C314F900AE}" type="datetimeFigureOut">
              <a:rPr lang="en-AU" smtClean="0"/>
              <a:t>21/02/2016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3D64-0C96-4BC3-A94F-E7B94278E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619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68A15-C536-452A-8A91-C6C314F900AE}" type="datetimeFigureOut">
              <a:rPr lang="en-AU" smtClean="0"/>
              <a:t>21/02/2016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03D64-0C96-4BC3-A94F-E7B94278ED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1981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Holocaust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 smtClean="0"/>
              <a:t>Resources</a:t>
            </a:r>
          </a:p>
          <a:p>
            <a:r>
              <a:rPr lang="en-AU" dirty="0" smtClean="0"/>
              <a:t>History Alive 10</a:t>
            </a:r>
          </a:p>
          <a:p>
            <a:r>
              <a:rPr lang="en-AU" dirty="0" smtClean="0"/>
              <a:t>Oxford Big Ideas 10</a:t>
            </a:r>
          </a:p>
          <a:p>
            <a:r>
              <a:rPr lang="en-AU" dirty="0" smtClean="0"/>
              <a:t>Film Schindler’s List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048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Timeline 3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32856"/>
            <a:ext cx="8712968" cy="4608512"/>
          </a:xfrm>
        </p:spPr>
        <p:txBody>
          <a:bodyPr>
            <a:normAutofit/>
          </a:bodyPr>
          <a:lstStyle/>
          <a:p>
            <a:r>
              <a:rPr lang="en-AU" dirty="0" smtClean="0"/>
              <a:t>1939 Poland invaded and WW2 begins. Nazis establish ghettos and concentration camps in the occupied countries. </a:t>
            </a:r>
          </a:p>
          <a:p>
            <a:r>
              <a:rPr lang="en-AU" dirty="0" smtClean="0"/>
              <a:t>After the invasion of the Soviet Union in 1941 there were mass executions of Jews by Einsatzgruppen (mobile killing units), Wehrmacht and local collaborators</a:t>
            </a:r>
          </a:p>
          <a:p>
            <a:r>
              <a:rPr lang="en-AU" dirty="0" smtClean="0"/>
              <a:t>Jan 1942 the Final Solution – meaning deportation of </a:t>
            </a:r>
            <a:r>
              <a:rPr lang="en-AU" dirty="0"/>
              <a:t>J</a:t>
            </a:r>
            <a:r>
              <a:rPr lang="en-AU" dirty="0" smtClean="0"/>
              <a:t>ews to labour camps. Their extermination and cremation would follow. </a:t>
            </a:r>
          </a:p>
          <a:p>
            <a:r>
              <a:rPr lang="en-AU" dirty="0" smtClean="0"/>
              <a:t>3 million Jews were murdered in this way</a:t>
            </a:r>
            <a:r>
              <a:rPr lang="en-AU" dirty="0"/>
              <a:t>.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08343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Krakow Ghetto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0" y="2420888"/>
            <a:ext cx="899203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Timeline 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2"/>
            <a:ext cx="8359080" cy="4260479"/>
          </a:xfrm>
        </p:spPr>
        <p:txBody>
          <a:bodyPr>
            <a:normAutofit/>
          </a:bodyPr>
          <a:lstStyle/>
          <a:p>
            <a:r>
              <a:rPr lang="en-AU" dirty="0" smtClean="0"/>
              <a:t>Another 3 million Jews died outside the camps</a:t>
            </a:r>
          </a:p>
          <a:p>
            <a:r>
              <a:rPr lang="en-AU" dirty="0" smtClean="0"/>
              <a:t>Some Jews survived the camps. They survived living as partisans (freedom fighters) in the forests; lived under the radar by hiding with a changed identity; also often with the assistance of non Jewish help.</a:t>
            </a:r>
          </a:p>
          <a:p>
            <a:r>
              <a:rPr lang="en-AU" dirty="0" smtClean="0"/>
              <a:t>Of the 11 million Jews in Pre-War Europe, 6 million would be murdered by the end of 1945.</a:t>
            </a:r>
          </a:p>
          <a:p>
            <a:r>
              <a:rPr lang="en-AU" dirty="0" smtClean="0"/>
              <a:t>As the war started to turn against Hitler and the Nazi’s, they became more brutal and the killings increased.</a:t>
            </a:r>
          </a:p>
        </p:txBody>
      </p:sp>
    </p:spTree>
    <p:extLst>
      <p:ext uri="{BB962C8B-B14F-4D97-AF65-F5344CB8AC3E}">
        <p14:creationId xmlns:p14="http://schemas.microsoft.com/office/powerpoint/2010/main" val="31152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620688"/>
            <a:ext cx="6896534" cy="1080938"/>
          </a:xfrm>
        </p:spPr>
        <p:txBody>
          <a:bodyPr/>
          <a:lstStyle/>
          <a:p>
            <a:r>
              <a:rPr lang="en-US" sz="3600" dirty="0"/>
              <a:t>Auschwitz Death Camp, Poland</a:t>
            </a:r>
          </a:p>
        </p:txBody>
      </p:sp>
      <p:pic>
        <p:nvPicPr>
          <p:cNvPr id="37893" name="Picture 5" descr="Birkenau_g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9481" y="1445813"/>
            <a:ext cx="6324600" cy="4743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15276" y="6221482"/>
            <a:ext cx="6130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 infamous train station at Auschwitz Death Camp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378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 hidden="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987" name="Rectangle 3" descr="MVC-136S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4475989" cy="335699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Rectangle 3" descr="MVC-139S"/>
          <p:cNvSpPr>
            <a:spLocks noGrp="1" noChangeAspect="1" noChangeArrowheads="1"/>
          </p:cNvSpPr>
          <p:nvPr isPhoto="1"/>
        </p:nvSpPr>
        <p:spPr bwMode="auto">
          <a:xfrm>
            <a:off x="4668011" y="0"/>
            <a:ext cx="4475989" cy="335699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Rectangle 3" descr="MVC-140S"/>
          <p:cNvSpPr>
            <a:spLocks noGrp="1" noChangeAspect="1" noChangeArrowheads="1"/>
          </p:cNvSpPr>
          <p:nvPr isPhoto="1"/>
        </p:nvSpPr>
        <p:spPr bwMode="auto">
          <a:xfrm>
            <a:off x="5071" y="3501008"/>
            <a:ext cx="4475989" cy="335699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Rectangle 3" descr="MVC-141S"/>
          <p:cNvSpPr>
            <a:spLocks noGrp="1" noChangeAspect="1" noChangeArrowheads="1"/>
          </p:cNvSpPr>
          <p:nvPr isPhoto="1"/>
        </p:nvSpPr>
        <p:spPr bwMode="auto">
          <a:xfrm>
            <a:off x="4668010" y="3501008"/>
            <a:ext cx="4475989" cy="3356992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6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 hidden="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5" name="Rectangle 3" descr="MVC-143S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4499992" cy="3374994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Rectangle 3" descr="MVC-145S"/>
          <p:cNvSpPr>
            <a:spLocks noGrp="1" noChangeAspect="1" noChangeArrowheads="1"/>
          </p:cNvSpPr>
          <p:nvPr isPhoto="1"/>
        </p:nvSpPr>
        <p:spPr bwMode="auto">
          <a:xfrm>
            <a:off x="4644008" y="0"/>
            <a:ext cx="4499992" cy="3374994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Rectangle 3" descr="MVC-151S"/>
          <p:cNvSpPr>
            <a:spLocks noGrp="1" noChangeAspect="1" noChangeArrowheads="1"/>
          </p:cNvSpPr>
          <p:nvPr isPhoto="1"/>
        </p:nvSpPr>
        <p:spPr bwMode="auto">
          <a:xfrm>
            <a:off x="0" y="3483006"/>
            <a:ext cx="4499992" cy="3374994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Rectangle 3" descr="MVC-148S"/>
          <p:cNvSpPr>
            <a:spLocks noGrp="1" noChangeAspect="1" noChangeArrowheads="1"/>
          </p:cNvSpPr>
          <p:nvPr isPhoto="1"/>
        </p:nvSpPr>
        <p:spPr bwMode="auto">
          <a:xfrm>
            <a:off x="4644008" y="3483006"/>
            <a:ext cx="4499992" cy="3374994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6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 hidden="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347" name="Rectangle 3" descr="MVC-154S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066800" y="5257800"/>
            <a:ext cx="7162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These are burned down barracks where the Nazis again tried to destroy evidence of atrocities in the Auschwitz camp.</a:t>
            </a:r>
          </a:p>
        </p:txBody>
      </p:sp>
    </p:spTree>
    <p:extLst>
      <p:ext uri="{BB962C8B-B14F-4D97-AF65-F5344CB8AC3E}">
        <p14:creationId xmlns:p14="http://schemas.microsoft.com/office/powerpoint/2010/main" val="16117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 hidden="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1" name="Rectangle 3" descr="MVC-155S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Post war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2"/>
            <a:ext cx="7711008" cy="4116463"/>
          </a:xfrm>
        </p:spPr>
        <p:txBody>
          <a:bodyPr>
            <a:normAutofit/>
          </a:bodyPr>
          <a:lstStyle/>
          <a:p>
            <a:r>
              <a:rPr lang="en-AU" dirty="0" smtClean="0"/>
              <a:t>How do we remember these events?</a:t>
            </a:r>
          </a:p>
          <a:p>
            <a:endParaRPr lang="en-AU" dirty="0" smtClean="0"/>
          </a:p>
          <a:p>
            <a:r>
              <a:rPr lang="en-AU" dirty="0" smtClean="0"/>
              <a:t>War </a:t>
            </a:r>
            <a:r>
              <a:rPr lang="en-AU" dirty="0"/>
              <a:t>crime trials</a:t>
            </a:r>
          </a:p>
          <a:p>
            <a:r>
              <a:rPr lang="en-AU" dirty="0"/>
              <a:t>Establishment of Holocaust museums and memorials</a:t>
            </a:r>
          </a:p>
          <a:p>
            <a:r>
              <a:rPr lang="en-AU" dirty="0"/>
              <a:t>Memoirs and films</a:t>
            </a:r>
          </a:p>
          <a:p>
            <a:r>
              <a:rPr lang="en-AU" dirty="0"/>
              <a:t>Establishment of United Nations</a:t>
            </a:r>
          </a:p>
          <a:p>
            <a:r>
              <a:rPr lang="en-AU" dirty="0"/>
              <a:t>Establishment of </a:t>
            </a:r>
            <a:r>
              <a:rPr lang="en-AU" dirty="0" smtClean="0"/>
              <a:t>Israel (Jewish homeland)</a:t>
            </a:r>
            <a:endParaRPr lang="en-AU" dirty="0"/>
          </a:p>
          <a:p>
            <a:r>
              <a:rPr lang="en-AU" dirty="0"/>
              <a:t>Declaration of Human </a:t>
            </a:r>
            <a:r>
              <a:rPr lang="en-AU" dirty="0" smtClean="0"/>
              <a:t>Rights (every human should have basic human rights)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38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Holocaust Memorial - Berlin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479"/>
            <a:ext cx="5713084" cy="4536504"/>
          </a:xfrm>
        </p:spPr>
      </p:pic>
      <p:sp>
        <p:nvSpPr>
          <p:cNvPr id="5" name="TextBox 4"/>
          <p:cNvSpPr txBox="1"/>
          <p:nvPr/>
        </p:nvSpPr>
        <p:spPr>
          <a:xfrm>
            <a:off x="5799549" y="2637026"/>
            <a:ext cx="334445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5 Acres in size = 3 soccer fields side by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Over 27,000 concrete graves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All of different heights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Designed for personal interpretation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Memorial to all of those impacted by the Holocaust</a:t>
            </a:r>
            <a:endParaRPr lang="en-AU" sz="22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993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Terms and ideas 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352928" cy="4392488"/>
          </a:xfrm>
        </p:spPr>
        <p:txBody>
          <a:bodyPr>
            <a:normAutofit/>
          </a:bodyPr>
          <a:lstStyle/>
          <a:p>
            <a:r>
              <a:rPr lang="en-AU" u="sng" dirty="0" smtClean="0"/>
              <a:t>What is the Holocaust?</a:t>
            </a:r>
          </a:p>
          <a:p>
            <a:endParaRPr lang="en-AU" dirty="0" smtClean="0"/>
          </a:p>
          <a:p>
            <a:r>
              <a:rPr lang="en-AU" dirty="0" smtClean="0"/>
              <a:t>A unique form of genocide</a:t>
            </a:r>
          </a:p>
          <a:p>
            <a:r>
              <a:rPr lang="en-AU" dirty="0" smtClean="0"/>
              <a:t>The term means sacrificed by fire/burnt. Why?</a:t>
            </a:r>
          </a:p>
          <a:p>
            <a:r>
              <a:rPr lang="en-AU" dirty="0" smtClean="0"/>
              <a:t>Caused by anti-Semitism</a:t>
            </a:r>
          </a:p>
          <a:p>
            <a:r>
              <a:rPr lang="en-AU" dirty="0" smtClean="0"/>
              <a:t>The term in Hebrew is the Shoah which means catastrophe as half of all the Jews of Europe were wiped out.</a:t>
            </a:r>
          </a:p>
          <a:p>
            <a:r>
              <a:rPr lang="en-AU" dirty="0" smtClean="0"/>
              <a:t>Anti-Semitism was rife in Germany from 1933-1945, not just the dates of WWII – 1939-1945.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290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3933056"/>
            <a:ext cx="5885518" cy="2938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09268"/>
            <a:ext cx="4427984" cy="2948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000"/>
            <a:ext cx="7812360" cy="390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Activity 1 – Schindler’s List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352" y="2204864"/>
            <a:ext cx="8229600" cy="4320479"/>
          </a:xfrm>
        </p:spPr>
        <p:txBody>
          <a:bodyPr>
            <a:normAutofit/>
          </a:bodyPr>
          <a:lstStyle/>
          <a:p>
            <a:r>
              <a:rPr lang="en-AU" dirty="0" smtClean="0"/>
              <a:t>After viewing the film. Make a list of examples of Nazi treatment of Jews and other peoples/groups. Discuss your list as class. (It takes very little time to fill the board with examples.)</a:t>
            </a:r>
          </a:p>
          <a:p>
            <a:r>
              <a:rPr lang="en-AU" dirty="0"/>
              <a:t>“</a:t>
            </a:r>
            <a:r>
              <a:rPr lang="en-AU" i="1" dirty="0"/>
              <a:t>I hated the brutality, the sadism, and the insanity of Nazism. I just couldn’t stand by and see people destroyed. I did what I could, what I had to do, what my conscience told me I must do. That’s all there is to it. Really, nothing more.” </a:t>
            </a:r>
            <a:r>
              <a:rPr lang="en-AU" dirty="0"/>
              <a:t>Oskar Schindler</a:t>
            </a:r>
          </a:p>
          <a:p>
            <a:pPr marL="0" indent="0">
              <a:buNone/>
            </a:pPr>
            <a:r>
              <a:rPr lang="en-AU" dirty="0"/>
              <a:t>Discuss how this quote relates to scenes in the film.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87588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0"/>
            <a:ext cx="5976664" cy="79208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 Activity 2 - Holocaust Analysis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084299" cy="39890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5337" y="4596582"/>
            <a:ext cx="741682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Question – What is this drawing telling us about the Jewish Holocaust?</a:t>
            </a:r>
          </a:p>
          <a:p>
            <a:pPr algn="ctr"/>
            <a:endParaRPr lang="en-AU" sz="2000" dirty="0"/>
          </a:p>
          <a:p>
            <a:pPr algn="ctr"/>
            <a:r>
              <a:rPr lang="en-AU" sz="2000" dirty="0" smtClean="0"/>
              <a:t>1. Answer the question</a:t>
            </a:r>
          </a:p>
          <a:p>
            <a:pPr algn="ctr"/>
            <a:r>
              <a:rPr lang="en-AU" sz="2000" dirty="0" smtClean="0"/>
              <a:t>2. Use source detail (talk about details within the image)</a:t>
            </a:r>
          </a:p>
          <a:p>
            <a:pPr algn="ctr"/>
            <a:r>
              <a:rPr lang="en-AU" sz="2000" dirty="0" smtClean="0"/>
              <a:t>3. Apply contextual knowledge (how does this image relate to your knowledge the Holocaust)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238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Terms and ideas 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359080" cy="4332487"/>
          </a:xfrm>
        </p:spPr>
        <p:txBody>
          <a:bodyPr>
            <a:normAutofit/>
          </a:bodyPr>
          <a:lstStyle/>
          <a:p>
            <a:r>
              <a:rPr lang="en-AU" u="sng" dirty="0" smtClean="0"/>
              <a:t>What is a genocide? </a:t>
            </a:r>
            <a:r>
              <a:rPr lang="en-AU" dirty="0" smtClean="0"/>
              <a:t>The deliberate attempt to wipe out a religious, racial or ethnic group</a:t>
            </a:r>
          </a:p>
          <a:p>
            <a:r>
              <a:rPr lang="en-AU" dirty="0" smtClean="0"/>
              <a:t>What is anti-Semitism? Hatred of Jews</a:t>
            </a:r>
          </a:p>
          <a:p>
            <a:r>
              <a:rPr lang="en-AU" dirty="0" smtClean="0"/>
              <a:t>What are Jews? An ethnic group that may be characterised as having a common history, religion, language, ancestry, styles of dress, customs, festivals, celebrations, food, a feeling of ‘homeland’ associated with Israel.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478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Terms and ideas 3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u="sng" dirty="0" smtClean="0"/>
              <a:t>Ghetto’s</a:t>
            </a:r>
          </a:p>
          <a:p>
            <a:r>
              <a:rPr lang="en-AU" dirty="0" smtClean="0"/>
              <a:t>Ghetto’s are small </a:t>
            </a:r>
            <a:r>
              <a:rPr lang="en-AU" dirty="0"/>
              <a:t>areas used to isolate Jews from the rest of the population. They were bricked off or </a:t>
            </a:r>
            <a:r>
              <a:rPr lang="en-AU" dirty="0" smtClean="0"/>
              <a:t>encircled </a:t>
            </a:r>
            <a:r>
              <a:rPr lang="en-AU" dirty="0"/>
              <a:t>with barbed wire and heavily guarded to prevent escape. </a:t>
            </a:r>
            <a:r>
              <a:rPr lang="en-AU" dirty="0" smtClean="0"/>
              <a:t>Ghetto conditions were brutal, crowded, had no running water/toilets. Very low rations meant 80,000 died of malnutrition, disease, forced labour and shootings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72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615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9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Timeline 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639199" cy="4608512"/>
          </a:xfrm>
        </p:spPr>
        <p:txBody>
          <a:bodyPr>
            <a:normAutofit/>
          </a:bodyPr>
          <a:lstStyle/>
          <a:p>
            <a:r>
              <a:rPr lang="en-AU" dirty="0" smtClean="0"/>
              <a:t>Hitler developed his ideas of nationalism early and joined the </a:t>
            </a:r>
            <a:r>
              <a:rPr lang="en-AU" dirty="0"/>
              <a:t>G</a:t>
            </a:r>
            <a:r>
              <a:rPr lang="en-AU" dirty="0" smtClean="0"/>
              <a:t>erman army in 1914</a:t>
            </a:r>
          </a:p>
          <a:p>
            <a:r>
              <a:rPr lang="en-AU" dirty="0" smtClean="0"/>
              <a:t>1919 Hitler joined the German workers political party and in 1921 he led the party and changed its name to NAZI </a:t>
            </a:r>
          </a:p>
          <a:p>
            <a:r>
              <a:rPr lang="en-AU" dirty="0" smtClean="0"/>
              <a:t>1923 Mein </a:t>
            </a:r>
            <a:r>
              <a:rPr lang="en-AU" dirty="0" err="1" smtClean="0"/>
              <a:t>Kampf</a:t>
            </a:r>
            <a:r>
              <a:rPr lang="en-AU" dirty="0" smtClean="0"/>
              <a:t> (My Struggle) ‘</a:t>
            </a:r>
            <a:r>
              <a:rPr lang="en-AU" i="1" dirty="0" smtClean="0"/>
              <a:t>The personification of the devil as the symbol of evil assumes the living shape of the Jew’. </a:t>
            </a:r>
            <a:r>
              <a:rPr lang="en-AU" dirty="0" smtClean="0"/>
              <a:t>Jews were a threat and scapegoat to the Aryan dream of a German master race destined to rule the world.</a:t>
            </a:r>
          </a:p>
          <a:p>
            <a:r>
              <a:rPr lang="en-AU" dirty="0"/>
              <a:t>Boycott of Jewish businesses, business ownership transferred from Jew to a non Jewish German, refusal of German citizenship to German Jews, removal of Jews from jobs in government, law, universities, the military. </a:t>
            </a:r>
          </a:p>
        </p:txBody>
      </p:sp>
    </p:spTree>
    <p:extLst>
      <p:ext uri="{BB962C8B-B14F-4D97-AF65-F5344CB8AC3E}">
        <p14:creationId xmlns:p14="http://schemas.microsoft.com/office/powerpoint/2010/main" val="35166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362" y="875803"/>
            <a:ext cx="3778582" cy="835495"/>
          </a:xfrm>
        </p:spPr>
        <p:txBody>
          <a:bodyPr/>
          <a:lstStyle/>
          <a:p>
            <a:r>
              <a:rPr lang="en-AU" b="1" i="1" u="sng" dirty="0" smtClean="0"/>
              <a:t>Jewish Shops</a:t>
            </a:r>
            <a:endParaRPr lang="en-AU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041843"/>
            <a:ext cx="3888432" cy="4680520"/>
          </a:xfrm>
        </p:spPr>
        <p:txBody>
          <a:bodyPr>
            <a:normAutofit/>
          </a:bodyPr>
          <a:lstStyle/>
          <a:p>
            <a:r>
              <a:rPr lang="en-AU" sz="2000" dirty="0"/>
              <a:t>Nazis force three Jewish businessmen to march down </a:t>
            </a:r>
            <a:r>
              <a:rPr lang="en-AU" sz="2000" dirty="0" err="1"/>
              <a:t>Bruehl</a:t>
            </a:r>
            <a:r>
              <a:rPr lang="en-AU" sz="2000" dirty="0"/>
              <a:t> </a:t>
            </a:r>
            <a:r>
              <a:rPr lang="en-AU" sz="2000" dirty="0" err="1"/>
              <a:t>Strasse</a:t>
            </a:r>
            <a:r>
              <a:rPr lang="en-AU" sz="2000" dirty="0"/>
              <a:t>, one of the main commercial streets in central Leipzig, carrying signs that read: "Don't buy from Jews; Shop in German businesses</a:t>
            </a:r>
            <a:r>
              <a:rPr lang="en-AU" sz="2000" dirty="0" smtClean="0"/>
              <a:t>!“</a:t>
            </a:r>
          </a:p>
          <a:p>
            <a:pPr marL="0" indent="0">
              <a:buNone/>
            </a:pPr>
            <a:endParaRPr lang="en-AU" sz="2000" dirty="0"/>
          </a:p>
          <a:p>
            <a:r>
              <a:rPr lang="en-AU" sz="2000" dirty="0"/>
              <a:t>"Germans, defend yourselves against the Jewish atrocity propaganda, buy only at German shops!" and "Germans, defend yourselves, buy only at German shops</a:t>
            </a:r>
            <a:r>
              <a:rPr lang="en-AU" sz="2000" dirty="0" smtClean="0"/>
              <a:t>!“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6632"/>
            <a:ext cx="4857645" cy="2965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80330"/>
            <a:ext cx="4857645" cy="354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Timeline 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132856"/>
            <a:ext cx="8568952" cy="4725144"/>
          </a:xfrm>
        </p:spPr>
        <p:txBody>
          <a:bodyPr>
            <a:normAutofit lnSpcReduction="10000"/>
          </a:bodyPr>
          <a:lstStyle/>
          <a:p>
            <a:r>
              <a:rPr lang="en-AU" dirty="0"/>
              <a:t>Nuremberg laws enacted against the Jews. </a:t>
            </a:r>
          </a:p>
          <a:p>
            <a:r>
              <a:rPr lang="en-AU" dirty="0" smtClean="0"/>
              <a:t>Law </a:t>
            </a:r>
            <a:r>
              <a:rPr lang="en-AU" dirty="0"/>
              <a:t>for the compulsory sterilization of mentally and physically disabled. </a:t>
            </a:r>
          </a:p>
          <a:p>
            <a:r>
              <a:rPr lang="en-AU" dirty="0"/>
              <a:t>400,000 were sterilised and 5000 die from the operation. </a:t>
            </a:r>
          </a:p>
          <a:p>
            <a:r>
              <a:rPr lang="en-AU" dirty="0"/>
              <a:t>70,000 were killed in the euthanasia program using lethal injection or shooting</a:t>
            </a:r>
            <a:r>
              <a:rPr lang="en-AU" dirty="0" smtClean="0"/>
              <a:t>.</a:t>
            </a:r>
          </a:p>
          <a:p>
            <a:r>
              <a:rPr lang="en-AU" dirty="0" smtClean="0"/>
              <a:t>Removal of Jews from public schools. Jews to not enter public places including parks, transport, swimming pools, movies. Jews to wear a star of David on outer garment. </a:t>
            </a:r>
          </a:p>
          <a:p>
            <a:r>
              <a:rPr lang="en-AU" dirty="0" smtClean="0"/>
              <a:t>Many Jews left Germany</a:t>
            </a:r>
          </a:p>
          <a:p>
            <a:r>
              <a:rPr lang="en-AU" dirty="0"/>
              <a:t>Nov 9-10 1938 Kristallnacht Night of Broken Glass. Attacks on Jewish homes, businesses, synagogues in Germany and </a:t>
            </a:r>
            <a:r>
              <a:rPr lang="en-AU" dirty="0" smtClean="0"/>
              <a:t>Austria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502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Jewish Heritage Chart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1" y="2414676"/>
            <a:ext cx="9015678" cy="4357816"/>
          </a:xfrm>
        </p:spPr>
      </p:pic>
    </p:spTree>
    <p:extLst>
      <p:ext uri="{BB962C8B-B14F-4D97-AF65-F5344CB8AC3E}">
        <p14:creationId xmlns:p14="http://schemas.microsoft.com/office/powerpoint/2010/main" val="35260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3366</TotalTime>
  <Words>963</Words>
  <Application>Microsoft Office PowerPoint</Application>
  <PresentationFormat>On-screen Show (4:3)</PresentationFormat>
  <Paragraphs>79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Trebuchet MS</vt:lpstr>
      <vt:lpstr>Berlin</vt:lpstr>
      <vt:lpstr>Holocaust</vt:lpstr>
      <vt:lpstr>Terms and ideas 1</vt:lpstr>
      <vt:lpstr>Terms and ideas 2</vt:lpstr>
      <vt:lpstr>Terms and ideas 3</vt:lpstr>
      <vt:lpstr>PowerPoint Presentation</vt:lpstr>
      <vt:lpstr>Timeline 1</vt:lpstr>
      <vt:lpstr>Jewish Shops</vt:lpstr>
      <vt:lpstr>Timeline 2</vt:lpstr>
      <vt:lpstr>Jewish Heritage Chart</vt:lpstr>
      <vt:lpstr>Timeline 3</vt:lpstr>
      <vt:lpstr>Krakow Ghetto</vt:lpstr>
      <vt:lpstr>Timeline 4</vt:lpstr>
      <vt:lpstr>Auschwitz Death Camp, Poland</vt:lpstr>
      <vt:lpstr>PowerPoint Presentation</vt:lpstr>
      <vt:lpstr>PowerPoint Presentation</vt:lpstr>
      <vt:lpstr>PowerPoint Presentation</vt:lpstr>
      <vt:lpstr>PowerPoint Presentation</vt:lpstr>
      <vt:lpstr>Post war</vt:lpstr>
      <vt:lpstr>Holocaust Memorial - Berlin</vt:lpstr>
      <vt:lpstr>PowerPoint Presentation</vt:lpstr>
      <vt:lpstr>Activity 1 – Schindler’s List</vt:lpstr>
      <vt:lpstr> Activity 2 - Holocaust Analysis</vt:lpstr>
    </vt:vector>
  </TitlesOfParts>
  <Company>DEECD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Holocaust</dc:title>
  <dc:creator>Judith E. FIRESTONE</dc:creator>
  <cp:lastModifiedBy>Anthony Bruhn</cp:lastModifiedBy>
  <cp:revision>42</cp:revision>
  <dcterms:created xsi:type="dcterms:W3CDTF">2015-03-15T22:42:08Z</dcterms:created>
  <dcterms:modified xsi:type="dcterms:W3CDTF">2016-02-21T04:56:44Z</dcterms:modified>
</cp:coreProperties>
</file>