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69" r:id="rId3"/>
    <p:sldId id="270" r:id="rId4"/>
    <p:sldId id="271" r:id="rId5"/>
    <p:sldId id="272" r:id="rId6"/>
    <p:sldId id="263" r:id="rId7"/>
    <p:sldId id="264" r:id="rId8"/>
    <p:sldId id="257" r:id="rId9"/>
    <p:sldId id="259" r:id="rId10"/>
    <p:sldId id="261" r:id="rId11"/>
    <p:sldId id="260" r:id="rId12"/>
    <p:sldId id="266" r:id="rId13"/>
    <p:sldId id="258" r:id="rId14"/>
    <p:sldId id="262" r:id="rId15"/>
    <p:sldId id="265" r:id="rId16"/>
    <p:sldId id="273"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37" autoAdjust="0"/>
  </p:normalViewPr>
  <p:slideViewPr>
    <p:cSldViewPr>
      <p:cViewPr varScale="1">
        <p:scale>
          <a:sx n="72" d="100"/>
          <a:sy n="72" d="100"/>
        </p:scale>
        <p:origin x="13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ED0F70-48A1-445E-80DB-FFA42A851E82}" type="datetimeFigureOut">
              <a:rPr lang="en-AU" smtClean="0"/>
              <a:t>21/02/2016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14A5E0-7759-4059-9E81-84EA19EEFDAB}" type="slidenum">
              <a:rPr lang="en-AU" smtClean="0"/>
              <a:t>‹#›</a:t>
            </a:fld>
            <a:endParaRPr lang="en-AU"/>
          </a:p>
        </p:txBody>
      </p:sp>
    </p:spTree>
    <p:extLst>
      <p:ext uri="{BB962C8B-B14F-4D97-AF65-F5344CB8AC3E}">
        <p14:creationId xmlns:p14="http://schemas.microsoft.com/office/powerpoint/2010/main" val="2965853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Hyperlink the picture</a:t>
            </a:r>
          </a:p>
          <a:p>
            <a:r>
              <a:rPr lang="en-AU" dirty="0" smtClean="0"/>
              <a:t>Band of Brothers – Normandy</a:t>
            </a:r>
            <a:r>
              <a:rPr lang="en-AU" baseline="0" dirty="0" smtClean="0"/>
              <a:t> invasion</a:t>
            </a:r>
            <a:endParaRPr lang="en-AU" dirty="0"/>
          </a:p>
        </p:txBody>
      </p:sp>
      <p:sp>
        <p:nvSpPr>
          <p:cNvPr id="4" name="Slide Number Placeholder 3"/>
          <p:cNvSpPr>
            <a:spLocks noGrp="1"/>
          </p:cNvSpPr>
          <p:nvPr>
            <p:ph type="sldNum" sz="quarter" idx="10"/>
          </p:nvPr>
        </p:nvSpPr>
        <p:spPr/>
        <p:txBody>
          <a:bodyPr/>
          <a:lstStyle/>
          <a:p>
            <a:fld id="{7214A5E0-7759-4059-9E81-84EA19EEFDAB}" type="slidenum">
              <a:rPr lang="en-AU" smtClean="0"/>
              <a:t>11</a:t>
            </a:fld>
            <a:endParaRPr lang="en-AU"/>
          </a:p>
        </p:txBody>
      </p:sp>
    </p:spTree>
    <p:extLst>
      <p:ext uri="{BB962C8B-B14F-4D97-AF65-F5344CB8AC3E}">
        <p14:creationId xmlns:p14="http://schemas.microsoft.com/office/powerpoint/2010/main" val="201655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Hyperlink</a:t>
            </a:r>
            <a:r>
              <a:rPr lang="en-AU" baseline="0" dirty="0" smtClean="0"/>
              <a:t> the image</a:t>
            </a:r>
          </a:p>
          <a:p>
            <a:r>
              <a:rPr lang="en-AU" baseline="0" dirty="0" smtClean="0"/>
              <a:t>Saving Private Ryan beach scene</a:t>
            </a:r>
            <a:endParaRPr lang="en-AU" dirty="0"/>
          </a:p>
        </p:txBody>
      </p:sp>
      <p:sp>
        <p:nvSpPr>
          <p:cNvPr id="4" name="Slide Number Placeholder 3"/>
          <p:cNvSpPr>
            <a:spLocks noGrp="1"/>
          </p:cNvSpPr>
          <p:nvPr>
            <p:ph type="sldNum" sz="quarter" idx="10"/>
          </p:nvPr>
        </p:nvSpPr>
        <p:spPr/>
        <p:txBody>
          <a:bodyPr/>
          <a:lstStyle/>
          <a:p>
            <a:fld id="{7214A5E0-7759-4059-9E81-84EA19EEFDAB}" type="slidenum">
              <a:rPr lang="en-AU" smtClean="0"/>
              <a:t>13</a:t>
            </a:fld>
            <a:endParaRPr lang="en-AU"/>
          </a:p>
        </p:txBody>
      </p:sp>
    </p:spTree>
    <p:extLst>
      <p:ext uri="{BB962C8B-B14F-4D97-AF65-F5344CB8AC3E}">
        <p14:creationId xmlns:p14="http://schemas.microsoft.com/office/powerpoint/2010/main" val="64293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a:p>
        </p:txBody>
      </p:sp>
      <p:sp>
        <p:nvSpPr>
          <p:cNvPr id="4" name="Slide Number Placeholder 3"/>
          <p:cNvSpPr>
            <a:spLocks noGrp="1"/>
          </p:cNvSpPr>
          <p:nvPr>
            <p:ph type="sldNum" sz="quarter" idx="10"/>
          </p:nvPr>
        </p:nvSpPr>
        <p:spPr/>
        <p:txBody>
          <a:bodyPr/>
          <a:lstStyle/>
          <a:p>
            <a:fld id="{7214A5E0-7759-4059-9E81-84EA19EEFDAB}" type="slidenum">
              <a:rPr lang="en-AU" smtClean="0"/>
              <a:t>14</a:t>
            </a:fld>
            <a:endParaRPr lang="en-AU"/>
          </a:p>
        </p:txBody>
      </p:sp>
    </p:spTree>
    <p:extLst>
      <p:ext uri="{BB962C8B-B14F-4D97-AF65-F5344CB8AC3E}">
        <p14:creationId xmlns:p14="http://schemas.microsoft.com/office/powerpoint/2010/main" val="3954696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415827F3-D1BB-4086-B436-DC49E62261FB}" type="datetimeFigureOut">
              <a:rPr lang="en-AU" smtClean="0"/>
              <a:t>21/02/2016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E97A8C-C75E-41E4-ADDE-DE0F00BAD252}" type="slidenum">
              <a:rPr lang="en-AU" smtClean="0"/>
              <a:t>‹#›</a:t>
            </a:fld>
            <a:endParaRPr lang="en-A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827F3-D1BB-4086-B436-DC49E62261FB}" type="datetimeFigureOut">
              <a:rPr lang="en-AU" smtClean="0"/>
              <a:t>21/02/2016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E97A8C-C75E-41E4-ADDE-DE0F00BAD252}"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827F3-D1BB-4086-B436-DC49E62261FB}" type="datetimeFigureOut">
              <a:rPr lang="en-AU" smtClean="0"/>
              <a:t>21/02/2016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E97A8C-C75E-41E4-ADDE-DE0F00BAD252}"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15827F3-D1BB-4086-B436-DC49E62261FB}" type="datetimeFigureOut">
              <a:rPr lang="en-AU" smtClean="0"/>
              <a:t>21/02/2016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E97A8C-C75E-41E4-ADDE-DE0F00BAD252}" type="slidenum">
              <a:rPr lang="en-AU" smtClean="0"/>
              <a:t>‹#›</a:t>
            </a:fld>
            <a:endParaRPr lang="en-AU"/>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5827F3-D1BB-4086-B436-DC49E62261FB}" type="datetimeFigureOut">
              <a:rPr lang="en-AU" smtClean="0"/>
              <a:t>21/02/2016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E97A8C-C75E-41E4-ADDE-DE0F00BAD252}"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15827F3-D1BB-4086-B436-DC49E62261FB}" type="datetimeFigureOut">
              <a:rPr lang="en-AU" smtClean="0"/>
              <a:t>21/02/2016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1E97A8C-C75E-41E4-ADDE-DE0F00BAD252}"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15827F3-D1BB-4086-B436-DC49E62261FB}" type="datetimeFigureOut">
              <a:rPr lang="en-AU" smtClean="0"/>
              <a:t>21/02/2016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1E97A8C-C75E-41E4-ADDE-DE0F00BAD252}"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5827F3-D1BB-4086-B436-DC49E62261FB}" type="datetimeFigureOut">
              <a:rPr lang="en-AU" smtClean="0"/>
              <a:t>21/02/2016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1E97A8C-C75E-41E4-ADDE-DE0F00BAD252}"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827F3-D1BB-4086-B436-DC49E62261FB}" type="datetimeFigureOut">
              <a:rPr lang="en-AU" smtClean="0"/>
              <a:t>21/02/2016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1E97A8C-C75E-41E4-ADDE-DE0F00BAD252}"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827F3-D1BB-4086-B436-DC49E62261FB}" type="datetimeFigureOut">
              <a:rPr lang="en-AU" smtClean="0"/>
              <a:t>21/02/2016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1E97A8C-C75E-41E4-ADDE-DE0F00BAD252}"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827F3-D1BB-4086-B436-DC49E62261FB}" type="datetimeFigureOut">
              <a:rPr lang="en-AU" smtClean="0"/>
              <a:t>21/02/2016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1E97A8C-C75E-41E4-ADDE-DE0F00BAD252}"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415827F3-D1BB-4086-B436-DC49E62261FB}" type="datetimeFigureOut">
              <a:rPr lang="en-AU" smtClean="0"/>
              <a:t>21/02/2016</a:t>
            </a:fld>
            <a:endParaRPr lang="en-A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A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E97A8C-C75E-41E4-ADDE-DE0F00BAD252}" type="slidenum">
              <a:rPr lang="en-AU" smtClean="0"/>
              <a:t>‹#›</a:t>
            </a:fld>
            <a:endParaRPr lang="en-A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zCrw_uMWlg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82RTzi5Vt7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ddaytovictory.ca/?ref=hl#/SceneIndex/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886200"/>
            <a:ext cx="7704856" cy="2495128"/>
          </a:xfrm>
        </p:spPr>
        <p:txBody>
          <a:bodyPr>
            <a:normAutofit fontScale="92500" lnSpcReduction="10000"/>
          </a:bodyPr>
          <a:lstStyle/>
          <a:p>
            <a:r>
              <a:rPr lang="en-AU" sz="3200" dirty="0" smtClean="0"/>
              <a:t>June 6</a:t>
            </a:r>
            <a:r>
              <a:rPr lang="en-AU" sz="3200" baseline="30000" dirty="0" smtClean="0"/>
              <a:t>th</a:t>
            </a:r>
            <a:r>
              <a:rPr lang="en-AU" sz="3200" dirty="0" smtClean="0"/>
              <a:t> 1944</a:t>
            </a:r>
          </a:p>
          <a:p>
            <a:endParaRPr lang="en-AU" sz="3200" dirty="0"/>
          </a:p>
          <a:p>
            <a:r>
              <a:rPr lang="en-AU" sz="3200" dirty="0" smtClean="0"/>
              <a:t>“You are about to embark upon the Great Crusade, toward which we have striven these many months. The eyes of the world are upon you”</a:t>
            </a:r>
            <a:endParaRPr lang="en-AU" sz="3200" dirty="0"/>
          </a:p>
        </p:txBody>
      </p:sp>
      <p:sp>
        <p:nvSpPr>
          <p:cNvPr id="2" name="Title 1"/>
          <p:cNvSpPr>
            <a:spLocks noGrp="1"/>
          </p:cNvSpPr>
          <p:nvPr>
            <p:ph type="ctrTitle"/>
          </p:nvPr>
        </p:nvSpPr>
        <p:spPr/>
        <p:txBody>
          <a:bodyPr/>
          <a:lstStyle/>
          <a:p>
            <a:r>
              <a:rPr lang="en-AU" sz="8800" dirty="0" smtClean="0">
                <a:solidFill>
                  <a:schemeClr val="tx2">
                    <a:lumMod val="75000"/>
                  </a:schemeClr>
                </a:solidFill>
              </a:rPr>
              <a:t>D-Day</a:t>
            </a:r>
            <a:endParaRPr lang="en-AU" sz="8800" dirty="0">
              <a:solidFill>
                <a:schemeClr val="tx2">
                  <a:lumMod val="75000"/>
                </a:schemeClr>
              </a:solidFill>
            </a:endParaRPr>
          </a:p>
        </p:txBody>
      </p:sp>
    </p:spTree>
    <p:extLst>
      <p:ext uri="{BB962C8B-B14F-4D97-AF65-F5344CB8AC3E}">
        <p14:creationId xmlns:p14="http://schemas.microsoft.com/office/powerpoint/2010/main" val="1981354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51520" y="31010"/>
            <a:ext cx="8568951" cy="6649507"/>
          </a:xfrm>
        </p:spPr>
      </p:pic>
    </p:spTree>
    <p:extLst>
      <p:ext uri="{BB962C8B-B14F-4D97-AF65-F5344CB8AC3E}">
        <p14:creationId xmlns:p14="http://schemas.microsoft.com/office/powerpoint/2010/main" val="2632116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hlinkClick r:id="rId3"/>
          </p:cNvPr>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839857" y="1621499"/>
            <a:ext cx="5324432" cy="3425385"/>
          </a:xfrm>
        </p:spPr>
      </p:pic>
      <p:sp>
        <p:nvSpPr>
          <p:cNvPr id="4" name="Title 1"/>
          <p:cNvSpPr>
            <a:spLocks noGrp="1"/>
          </p:cNvSpPr>
          <p:nvPr>
            <p:ph type="title"/>
          </p:nvPr>
        </p:nvSpPr>
        <p:spPr>
          <a:xfrm>
            <a:off x="2771800" y="337549"/>
            <a:ext cx="3384376" cy="576064"/>
          </a:xfrm>
        </p:spPr>
        <p:txBody>
          <a:bodyPr/>
          <a:lstStyle/>
          <a:p>
            <a:r>
              <a:rPr lang="en-AU" sz="3600" i="1" u="sng" dirty="0" smtClean="0">
                <a:solidFill>
                  <a:schemeClr val="tx2">
                    <a:lumMod val="75000"/>
                  </a:schemeClr>
                </a:solidFill>
              </a:rPr>
              <a:t>PARATROOPERS</a:t>
            </a:r>
            <a:endParaRPr lang="en-AU" sz="3600" i="1" u="sng" dirty="0">
              <a:solidFill>
                <a:schemeClr val="tx2">
                  <a:lumMod val="75000"/>
                </a:schemeClr>
              </a:solidFill>
            </a:endParaRPr>
          </a:p>
        </p:txBody>
      </p:sp>
      <p:sp>
        <p:nvSpPr>
          <p:cNvPr id="3" name="TextBox 2"/>
          <p:cNvSpPr txBox="1"/>
          <p:nvPr/>
        </p:nvSpPr>
        <p:spPr>
          <a:xfrm>
            <a:off x="495422" y="5085183"/>
            <a:ext cx="8424936" cy="1015663"/>
          </a:xfrm>
          <a:prstGeom prst="rect">
            <a:avLst/>
          </a:prstGeom>
          <a:noFill/>
        </p:spPr>
        <p:txBody>
          <a:bodyPr wrap="square" rtlCol="0">
            <a:spAutoFit/>
          </a:bodyPr>
          <a:lstStyle/>
          <a:p>
            <a:r>
              <a:rPr lang="en-AU" sz="2000" dirty="0" smtClean="0"/>
              <a:t>On the morning of D-Day, before the Allies landed on the beaches,13,000 US Paratroopers were dropped over Normandy . What benefit would Paratroopers play in an invasion?</a:t>
            </a:r>
            <a:endParaRPr lang="en-AU" sz="2000" dirty="0"/>
          </a:p>
        </p:txBody>
      </p:sp>
      <p:sp>
        <p:nvSpPr>
          <p:cNvPr id="5" name="TextBox 4"/>
          <p:cNvSpPr txBox="1"/>
          <p:nvPr/>
        </p:nvSpPr>
        <p:spPr>
          <a:xfrm>
            <a:off x="323528" y="913613"/>
            <a:ext cx="8280920" cy="707886"/>
          </a:xfrm>
          <a:prstGeom prst="rect">
            <a:avLst/>
          </a:prstGeom>
          <a:noFill/>
        </p:spPr>
        <p:txBody>
          <a:bodyPr wrap="square" rtlCol="0">
            <a:spAutoFit/>
          </a:bodyPr>
          <a:lstStyle/>
          <a:p>
            <a:r>
              <a:rPr lang="en-AU" sz="2000" b="1" dirty="0"/>
              <a:t>Paratroopers</a:t>
            </a:r>
            <a:r>
              <a:rPr lang="en-AU" sz="2000" dirty="0"/>
              <a:t> are military parachutists — soldiers, marines, and others trained in parachuting into an operation and usually functioning as part of an airborne force</a:t>
            </a:r>
            <a:r>
              <a:rPr lang="en-AU" sz="2000" dirty="0" smtClean="0"/>
              <a:t>.</a:t>
            </a:r>
            <a:endParaRPr lang="en-AU" sz="2000" dirty="0"/>
          </a:p>
        </p:txBody>
      </p:sp>
    </p:spTree>
    <p:extLst>
      <p:ext uri="{BB962C8B-B14F-4D97-AF65-F5344CB8AC3E}">
        <p14:creationId xmlns:p14="http://schemas.microsoft.com/office/powerpoint/2010/main" val="1341438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28600" y="188640"/>
            <a:ext cx="10561173" cy="6336704"/>
          </a:xfrm>
        </p:spPr>
      </p:pic>
    </p:spTree>
    <p:extLst>
      <p:ext uri="{BB962C8B-B14F-4D97-AF65-F5344CB8AC3E}">
        <p14:creationId xmlns:p14="http://schemas.microsoft.com/office/powerpoint/2010/main" val="2979056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908720"/>
            <a:ext cx="7606078" cy="4813330"/>
          </a:xfrm>
          <a:prstGeom prst="rect">
            <a:avLst/>
          </a:prstGeom>
        </p:spPr>
      </p:pic>
    </p:spTree>
    <p:extLst>
      <p:ext uri="{BB962C8B-B14F-4D97-AF65-F5344CB8AC3E}">
        <p14:creationId xmlns:p14="http://schemas.microsoft.com/office/powerpoint/2010/main" val="1518521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4920" y="3791636"/>
            <a:ext cx="4795915" cy="30289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4164" y="267118"/>
            <a:ext cx="4479836" cy="321195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03" y="3791636"/>
            <a:ext cx="4547166" cy="302899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18" y="1018"/>
            <a:ext cx="4667398" cy="3744159"/>
          </a:xfrm>
          <a:prstGeom prst="rect">
            <a:avLst/>
          </a:prstGeom>
        </p:spPr>
      </p:pic>
    </p:spTree>
    <p:extLst>
      <p:ext uri="{BB962C8B-B14F-4D97-AF65-F5344CB8AC3E}">
        <p14:creationId xmlns:p14="http://schemas.microsoft.com/office/powerpoint/2010/main" val="3898239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69126" y="3717033"/>
            <a:ext cx="4436612" cy="2962671"/>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56592"/>
            <a:ext cx="5657850" cy="32004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031" y="3717033"/>
            <a:ext cx="4698981" cy="2902090"/>
          </a:xfrm>
          <a:prstGeom prst="rect">
            <a:avLst/>
          </a:prstGeom>
        </p:spPr>
      </p:pic>
    </p:spTree>
    <p:extLst>
      <p:ext uri="{BB962C8B-B14F-4D97-AF65-F5344CB8AC3E}">
        <p14:creationId xmlns:p14="http://schemas.microsoft.com/office/powerpoint/2010/main" val="4216027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Activity</a:t>
            </a:r>
            <a:endParaRPr lang="en-AU" dirty="0"/>
          </a:p>
        </p:txBody>
      </p:sp>
      <p:sp>
        <p:nvSpPr>
          <p:cNvPr id="3" name="Content Placeholder 2"/>
          <p:cNvSpPr>
            <a:spLocks noGrp="1"/>
          </p:cNvSpPr>
          <p:nvPr>
            <p:ph sz="quarter" idx="13"/>
          </p:nvPr>
        </p:nvSpPr>
        <p:spPr/>
        <p:txBody>
          <a:bodyPr>
            <a:normAutofit/>
          </a:bodyPr>
          <a:lstStyle/>
          <a:p>
            <a:r>
              <a:rPr lang="en-AU" sz="2600" dirty="0"/>
              <a:t>What did D Day stand for? </a:t>
            </a:r>
          </a:p>
          <a:p>
            <a:r>
              <a:rPr lang="en-AU" sz="2600" dirty="0"/>
              <a:t>When did it occur? Add this to your timeline</a:t>
            </a:r>
          </a:p>
          <a:p>
            <a:r>
              <a:rPr lang="en-AU" sz="2600" dirty="0"/>
              <a:t>What was the significance of D Day</a:t>
            </a:r>
            <a:r>
              <a:rPr lang="en-AU" sz="2600" dirty="0" smtClean="0"/>
              <a:t>?</a:t>
            </a:r>
          </a:p>
          <a:p>
            <a:r>
              <a:rPr lang="en-AU" sz="2600" dirty="0" smtClean="0"/>
              <a:t>If D Day was unsuccessful, what do you think would have happened to Britain and the Allies? To Germany?</a:t>
            </a:r>
            <a:endParaRPr lang="en-AU" sz="2600" dirty="0"/>
          </a:p>
        </p:txBody>
      </p:sp>
    </p:spTree>
    <p:extLst>
      <p:ext uri="{BB962C8B-B14F-4D97-AF65-F5344CB8AC3E}">
        <p14:creationId xmlns:p14="http://schemas.microsoft.com/office/powerpoint/2010/main" val="2052884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924800" cy="1143000"/>
          </a:xfrm>
        </p:spPr>
        <p:txBody>
          <a:bodyPr/>
          <a:lstStyle/>
          <a:p>
            <a:r>
              <a:rPr lang="en-AU" sz="4400" i="1" u="sng" dirty="0" smtClean="0">
                <a:solidFill>
                  <a:schemeClr val="tx2">
                    <a:lumMod val="75000"/>
                  </a:schemeClr>
                </a:solidFill>
              </a:rPr>
              <a:t>Resources</a:t>
            </a:r>
            <a:endParaRPr lang="en-AU" sz="4400" i="1" u="sng" dirty="0">
              <a:solidFill>
                <a:schemeClr val="tx2">
                  <a:lumMod val="75000"/>
                </a:schemeClr>
              </a:solidFill>
            </a:endParaRPr>
          </a:p>
        </p:txBody>
      </p:sp>
      <p:sp>
        <p:nvSpPr>
          <p:cNvPr id="3" name="Content Placeholder 2"/>
          <p:cNvSpPr>
            <a:spLocks noGrp="1"/>
          </p:cNvSpPr>
          <p:nvPr>
            <p:ph sz="quarter" idx="13"/>
          </p:nvPr>
        </p:nvSpPr>
        <p:spPr>
          <a:xfrm>
            <a:off x="539552" y="1340768"/>
            <a:ext cx="8208912" cy="4114800"/>
          </a:xfrm>
        </p:spPr>
        <p:txBody>
          <a:bodyPr>
            <a:noAutofit/>
          </a:bodyPr>
          <a:lstStyle/>
          <a:p>
            <a:r>
              <a:rPr lang="en-AU" sz="2000" dirty="0" smtClean="0"/>
              <a:t>Band of Brothers – mini-series - Is a 10 part mini-series about the US 101</a:t>
            </a:r>
            <a:r>
              <a:rPr lang="en-AU" sz="2000" baseline="30000" dirty="0" smtClean="0"/>
              <a:t>st</a:t>
            </a:r>
            <a:r>
              <a:rPr lang="en-AU" sz="2000" dirty="0" smtClean="0"/>
              <a:t> Airborne division that parachuted into Normandy on June 6</a:t>
            </a:r>
            <a:r>
              <a:rPr lang="en-AU" sz="2000" baseline="30000" dirty="0" smtClean="0"/>
              <a:t>th</a:t>
            </a:r>
            <a:r>
              <a:rPr lang="en-AU" sz="2000" dirty="0" smtClean="0"/>
              <a:t> 1944 and their fights against the German’s as they pushed further into the Reich. It is based on the interviews of the surviving soldiers from D-Day. Band of Brothers is also a book.</a:t>
            </a:r>
          </a:p>
          <a:p>
            <a:r>
              <a:rPr lang="en-AU" sz="2000" dirty="0" smtClean="0"/>
              <a:t>Saving Private Ryan – movie – Is about a company of men asked to go find and bring back Private Ryan who has lost all his brothers in the war. Starting at the Omaha beach it follows there soldiers throughout Germany occupied France. Staring Tom Hanks and Matt Damon</a:t>
            </a:r>
          </a:p>
          <a:p>
            <a:r>
              <a:rPr lang="en-AU" sz="2000" dirty="0" smtClean="0"/>
              <a:t>This interactive map shows six key stages of the Normandy invasion and push into Germany. Open up real life accounts with survivor interviews and footage of the battle or location, or read the extra information </a:t>
            </a:r>
            <a:r>
              <a:rPr lang="en-AU" sz="2000" dirty="0" smtClean="0">
                <a:hlinkClick r:id="rId2"/>
              </a:rPr>
              <a:t>http</a:t>
            </a:r>
            <a:r>
              <a:rPr lang="en-AU" sz="2000" dirty="0">
                <a:hlinkClick r:id="rId2"/>
              </a:rPr>
              <a:t>://ddaytovictory.ca/?ref=hl#/</a:t>
            </a:r>
            <a:r>
              <a:rPr lang="en-AU" sz="2000" dirty="0" smtClean="0">
                <a:hlinkClick r:id="rId2"/>
              </a:rPr>
              <a:t>SceneIndex/0</a:t>
            </a:r>
            <a:endParaRPr lang="en-AU" sz="2000" dirty="0" smtClean="0"/>
          </a:p>
          <a:p>
            <a:endParaRPr lang="en-AU" sz="2000" dirty="0"/>
          </a:p>
        </p:txBody>
      </p:sp>
    </p:spTree>
    <p:extLst>
      <p:ext uri="{BB962C8B-B14F-4D97-AF65-F5344CB8AC3E}">
        <p14:creationId xmlns:p14="http://schemas.microsoft.com/office/powerpoint/2010/main" val="3086755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39552" y="2276872"/>
            <a:ext cx="8064895" cy="4275856"/>
          </a:xfrm>
          <a:prstGeom prst="rect">
            <a:avLst/>
          </a:prstGeom>
        </p:spPr>
        <p:txBody>
          <a:bodyPr>
            <a:normAutofit/>
          </a:bodyPr>
          <a:lstStyle/>
          <a:p>
            <a:r>
              <a:rPr lang="en-AU" sz="2200" dirty="0" smtClean="0"/>
              <a:t>1939 – World War II begins</a:t>
            </a:r>
          </a:p>
          <a:p>
            <a:r>
              <a:rPr lang="en-AU" sz="2200" dirty="0" smtClean="0"/>
              <a:t>1940 – France surrenders, evacuation of Dunkirk and Battle of Britain</a:t>
            </a:r>
          </a:p>
          <a:p>
            <a:r>
              <a:rPr lang="en-AU" sz="2200" dirty="0" smtClean="0"/>
              <a:t>1941 – Battle of Britain ends. Invasion of Russia begins. Japan bombs Pearl Harbor – USA enter the war</a:t>
            </a:r>
          </a:p>
          <a:p>
            <a:r>
              <a:rPr lang="en-AU" sz="2200" dirty="0" smtClean="0"/>
              <a:t>1942 – Germans advance into Russia. Battle of Stalingrad begins. USA supply troops to North Africa and England.</a:t>
            </a:r>
          </a:p>
          <a:p>
            <a:endParaRPr lang="en-AU" sz="2200" dirty="0"/>
          </a:p>
        </p:txBody>
      </p:sp>
      <p:sp>
        <p:nvSpPr>
          <p:cNvPr id="3" name="Title 2"/>
          <p:cNvSpPr>
            <a:spLocks noGrp="1"/>
          </p:cNvSpPr>
          <p:nvPr>
            <p:ph type="title"/>
          </p:nvPr>
        </p:nvSpPr>
        <p:spPr/>
        <p:txBody>
          <a:bodyPr/>
          <a:lstStyle/>
          <a:p>
            <a:r>
              <a:rPr lang="en-AU" dirty="0" smtClean="0"/>
              <a:t>Timeline 1939 - 1942</a:t>
            </a:r>
            <a:endParaRPr lang="en-AU" dirty="0"/>
          </a:p>
        </p:txBody>
      </p:sp>
    </p:spTree>
    <p:extLst>
      <p:ext uri="{BB962C8B-B14F-4D97-AF65-F5344CB8AC3E}">
        <p14:creationId xmlns:p14="http://schemas.microsoft.com/office/powerpoint/2010/main" val="4244057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25" y="188640"/>
            <a:ext cx="9282303" cy="6525344"/>
          </a:xfrm>
          <a:prstGeom prst="rect">
            <a:avLst/>
          </a:prstGeom>
        </p:spPr>
      </p:pic>
    </p:spTree>
    <p:extLst>
      <p:ext uri="{BB962C8B-B14F-4D97-AF65-F5344CB8AC3E}">
        <p14:creationId xmlns:p14="http://schemas.microsoft.com/office/powerpoint/2010/main" val="1419272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99247" y="1772816"/>
            <a:ext cx="7745505" cy="3877815"/>
          </a:xfrm>
          <a:prstGeom prst="rect">
            <a:avLst/>
          </a:prstGeom>
        </p:spPr>
        <p:txBody>
          <a:bodyPr>
            <a:normAutofit/>
          </a:bodyPr>
          <a:lstStyle/>
          <a:p>
            <a:r>
              <a:rPr lang="en-AU" sz="2200" dirty="0" smtClean="0"/>
              <a:t>April - Germany withdraw from Tunisia. </a:t>
            </a:r>
          </a:p>
          <a:p>
            <a:r>
              <a:rPr lang="en-AU" sz="2200" dirty="0" smtClean="0"/>
              <a:t>May - Germany surrenders North Africa</a:t>
            </a:r>
          </a:p>
          <a:p>
            <a:r>
              <a:rPr lang="en-AU" sz="2200" dirty="0" smtClean="0"/>
              <a:t>July – Allies land in Sicily. Allies bomb Hamburg</a:t>
            </a:r>
          </a:p>
          <a:p>
            <a:r>
              <a:rPr lang="en-AU" sz="2200" dirty="0" smtClean="0"/>
              <a:t>September – Italy surrenders</a:t>
            </a:r>
          </a:p>
          <a:p>
            <a:r>
              <a:rPr lang="en-AU" sz="2200" dirty="0" smtClean="0"/>
              <a:t>November – Allies bomb Berlin</a:t>
            </a:r>
          </a:p>
          <a:p>
            <a:r>
              <a:rPr lang="en-AU" sz="2200" dirty="0" smtClean="0"/>
              <a:t>December – Stalin launches the offensive on the Eastern Front. </a:t>
            </a:r>
          </a:p>
          <a:p>
            <a:r>
              <a:rPr lang="en-AU" sz="2200" dirty="0" smtClean="0"/>
              <a:t>End of 1943 - Germany </a:t>
            </a:r>
            <a:r>
              <a:rPr lang="en-AU" sz="2200" dirty="0"/>
              <a:t>is </a:t>
            </a:r>
            <a:r>
              <a:rPr lang="en-AU" sz="2200" dirty="0" smtClean="0"/>
              <a:t>being attacked through Italy, has lost out in Africa, is losing territory to the Russians and are on </a:t>
            </a:r>
            <a:r>
              <a:rPr lang="en-AU" sz="2200" dirty="0"/>
              <a:t>the retreat.</a:t>
            </a:r>
          </a:p>
          <a:p>
            <a:endParaRPr lang="en-AU" sz="2200" dirty="0"/>
          </a:p>
        </p:txBody>
      </p:sp>
      <p:sp>
        <p:nvSpPr>
          <p:cNvPr id="3" name="Title 2"/>
          <p:cNvSpPr>
            <a:spLocks noGrp="1"/>
          </p:cNvSpPr>
          <p:nvPr>
            <p:ph type="title"/>
          </p:nvPr>
        </p:nvSpPr>
        <p:spPr/>
        <p:txBody>
          <a:bodyPr/>
          <a:lstStyle/>
          <a:p>
            <a:r>
              <a:rPr lang="en-AU" dirty="0" smtClean="0"/>
              <a:t>Timeline 1943</a:t>
            </a:r>
            <a:endParaRPr lang="en-AU" dirty="0"/>
          </a:p>
        </p:txBody>
      </p:sp>
    </p:spTree>
    <p:extLst>
      <p:ext uri="{BB962C8B-B14F-4D97-AF65-F5344CB8AC3E}">
        <p14:creationId xmlns:p14="http://schemas.microsoft.com/office/powerpoint/2010/main" val="458243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51520" y="548680"/>
            <a:ext cx="8543169" cy="5606455"/>
          </a:xfrm>
          <a:prstGeom prst="rect">
            <a:avLst/>
          </a:prstGeom>
        </p:spPr>
      </p:pic>
    </p:spTree>
    <p:extLst>
      <p:ext uri="{BB962C8B-B14F-4D97-AF65-F5344CB8AC3E}">
        <p14:creationId xmlns:p14="http://schemas.microsoft.com/office/powerpoint/2010/main" val="233173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7058744" cy="796950"/>
          </a:xfrm>
        </p:spPr>
        <p:txBody>
          <a:bodyPr/>
          <a:lstStyle/>
          <a:p>
            <a:r>
              <a:rPr lang="en-AU" sz="4400" u="sng" dirty="0" smtClean="0">
                <a:solidFill>
                  <a:schemeClr val="tx2">
                    <a:lumMod val="75000"/>
                  </a:schemeClr>
                </a:solidFill>
              </a:rPr>
              <a:t>Hitler’s Fortress </a:t>
            </a:r>
            <a:r>
              <a:rPr lang="en-AU" sz="4400" u="sng" dirty="0" err="1" smtClean="0">
                <a:solidFill>
                  <a:schemeClr val="tx2">
                    <a:lumMod val="75000"/>
                  </a:schemeClr>
                </a:solidFill>
              </a:rPr>
              <a:t>europe</a:t>
            </a:r>
            <a:endParaRPr lang="en-AU" sz="4400" u="sng" dirty="0">
              <a:solidFill>
                <a:schemeClr val="tx2">
                  <a:lumMod val="75000"/>
                </a:schemeClr>
              </a:solidFill>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07704" y="1254841"/>
            <a:ext cx="5184576" cy="5385011"/>
          </a:xfrm>
        </p:spPr>
      </p:pic>
    </p:spTree>
    <p:extLst>
      <p:ext uri="{BB962C8B-B14F-4D97-AF65-F5344CB8AC3E}">
        <p14:creationId xmlns:p14="http://schemas.microsoft.com/office/powerpoint/2010/main" val="2759217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60648"/>
            <a:ext cx="4142925" cy="30243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948" y="260648"/>
            <a:ext cx="4108074" cy="31683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066" y="3678073"/>
            <a:ext cx="4211960" cy="291381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243" y="3678073"/>
            <a:ext cx="4145385" cy="2487231"/>
          </a:xfrm>
          <a:prstGeom prst="rect">
            <a:avLst/>
          </a:prstGeom>
        </p:spPr>
      </p:pic>
    </p:spTree>
    <p:extLst>
      <p:ext uri="{BB962C8B-B14F-4D97-AF65-F5344CB8AC3E}">
        <p14:creationId xmlns:p14="http://schemas.microsoft.com/office/powerpoint/2010/main" val="2843559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632"/>
            <a:ext cx="7924800" cy="796950"/>
          </a:xfrm>
        </p:spPr>
        <p:txBody>
          <a:bodyPr/>
          <a:lstStyle/>
          <a:p>
            <a:r>
              <a:rPr lang="en-AU" sz="5400" i="1" u="sng" dirty="0" smtClean="0">
                <a:solidFill>
                  <a:schemeClr val="tx2">
                    <a:lumMod val="75000"/>
                  </a:schemeClr>
                </a:solidFill>
              </a:rPr>
              <a:t>D-Day</a:t>
            </a:r>
            <a:endParaRPr lang="en-AU" sz="5400" i="1" u="sng" dirty="0">
              <a:solidFill>
                <a:schemeClr val="tx2">
                  <a:lumMod val="75000"/>
                </a:schemeClr>
              </a:solidFill>
            </a:endParaRPr>
          </a:p>
        </p:txBody>
      </p:sp>
      <p:sp>
        <p:nvSpPr>
          <p:cNvPr id="3" name="Content Placeholder 2"/>
          <p:cNvSpPr>
            <a:spLocks noGrp="1"/>
          </p:cNvSpPr>
          <p:nvPr>
            <p:ph sz="quarter" idx="13"/>
          </p:nvPr>
        </p:nvSpPr>
        <p:spPr>
          <a:xfrm>
            <a:off x="323528" y="1052736"/>
            <a:ext cx="8496944" cy="5081546"/>
          </a:xfrm>
        </p:spPr>
        <p:txBody>
          <a:bodyPr>
            <a:noAutofit/>
          </a:bodyPr>
          <a:lstStyle/>
          <a:p>
            <a:pPr marL="0" indent="0">
              <a:buNone/>
            </a:pPr>
            <a:r>
              <a:rPr lang="en-AU" sz="2400" dirty="0" smtClean="0"/>
              <a:t>The Normandy invasions have been called the beginning of the end of the war in Europe.</a:t>
            </a:r>
            <a:endParaRPr lang="en-AU" sz="2400" dirty="0"/>
          </a:p>
          <a:p>
            <a:pPr marL="0" indent="0">
              <a:buNone/>
            </a:pPr>
            <a:r>
              <a:rPr lang="en-AU" sz="2400" dirty="0" smtClean="0"/>
              <a:t>On June 6</a:t>
            </a:r>
            <a:r>
              <a:rPr lang="en-AU" sz="2400" baseline="30000" dirty="0" smtClean="0"/>
              <a:t>th</a:t>
            </a:r>
            <a:r>
              <a:rPr lang="en-AU" sz="2400" dirty="0" smtClean="0"/>
              <a:t> 1944, 5,000 ships supported by 11,000 aircraft landed 156,000 American, British and Canadian forces on five beaches along a 50-mile stretch of heavily fortified coast of France’s Normandy region. 4,000 Allied soldiers lost their lives on D-Day – 2,000 of them American lives at Omaha beach</a:t>
            </a:r>
            <a:r>
              <a:rPr lang="en-AU" sz="2400" dirty="0" smtClean="0"/>
              <a:t>. </a:t>
            </a:r>
          </a:p>
          <a:p>
            <a:pPr marL="0" indent="0">
              <a:buNone/>
            </a:pPr>
            <a:r>
              <a:rPr lang="en-AU" sz="2400" dirty="0" smtClean="0"/>
              <a:t>The term D-Day refers to the day in which the landing in Europe will occur. D+3 would then mean D-Day plus 3 days.</a:t>
            </a:r>
            <a:endParaRPr lang="en-AU" sz="2400" dirty="0" smtClean="0"/>
          </a:p>
          <a:p>
            <a:pPr marL="0" indent="0">
              <a:buNone/>
            </a:pPr>
            <a:r>
              <a:rPr lang="en-AU" sz="2400" dirty="0" smtClean="0"/>
              <a:t>Less than a week later, June 11, the beaches were secure and 326,000 troops had landed at Normandy. By the end of June the number was 850,000, and by the end of August Germany was pushed back into German territory and Paris had been liberated.</a:t>
            </a:r>
            <a:endParaRPr lang="en-AU" sz="2400" dirty="0"/>
          </a:p>
        </p:txBody>
      </p:sp>
    </p:spTree>
    <p:extLst>
      <p:ext uri="{BB962C8B-B14F-4D97-AF65-F5344CB8AC3E}">
        <p14:creationId xmlns:p14="http://schemas.microsoft.com/office/powerpoint/2010/main" val="1908717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43" y="0"/>
            <a:ext cx="8980714" cy="6858000"/>
          </a:xfrm>
          <a:prstGeom prst="rect">
            <a:avLst/>
          </a:prstGeom>
        </p:spPr>
      </p:pic>
    </p:spTree>
    <p:extLst>
      <p:ext uri="{BB962C8B-B14F-4D97-AF65-F5344CB8AC3E}">
        <p14:creationId xmlns:p14="http://schemas.microsoft.com/office/powerpoint/2010/main" val="2112174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119</TotalTime>
  <Words>575</Words>
  <Application>Microsoft Office PowerPoint</Application>
  <PresentationFormat>On-screen Show (4:3)</PresentationFormat>
  <Paragraphs>42</Paragraphs>
  <Slides>17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Narrow</vt:lpstr>
      <vt:lpstr>Calibri</vt:lpstr>
      <vt:lpstr>Horizon</vt:lpstr>
      <vt:lpstr>D-Day</vt:lpstr>
      <vt:lpstr>Timeline 1939 - 1942</vt:lpstr>
      <vt:lpstr>PowerPoint Presentation</vt:lpstr>
      <vt:lpstr>Timeline 1943</vt:lpstr>
      <vt:lpstr>PowerPoint Presentation</vt:lpstr>
      <vt:lpstr>Hitler’s Fortress europe</vt:lpstr>
      <vt:lpstr>PowerPoint Presentation</vt:lpstr>
      <vt:lpstr>D-Day</vt:lpstr>
      <vt:lpstr>PowerPoint Presentation</vt:lpstr>
      <vt:lpstr>PowerPoint Presentation</vt:lpstr>
      <vt:lpstr>PARATROOPERS</vt:lpstr>
      <vt:lpstr>PowerPoint Presentation</vt:lpstr>
      <vt:lpstr>PowerPoint Presentation</vt:lpstr>
      <vt:lpstr>PowerPoint Presentation</vt:lpstr>
      <vt:lpstr>PowerPoint Presentation</vt:lpstr>
      <vt:lpstr>Activity</vt:lpstr>
      <vt:lpstr>Resources</vt:lpstr>
    </vt:vector>
  </TitlesOfParts>
  <Company>DEECD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D-Day</dc:title>
  <dc:creator>Anthony Bruhn</dc:creator>
  <cp:lastModifiedBy>Anthony Bruhn</cp:lastModifiedBy>
  <cp:revision>16</cp:revision>
  <dcterms:created xsi:type="dcterms:W3CDTF">2015-03-08T07:21:48Z</dcterms:created>
  <dcterms:modified xsi:type="dcterms:W3CDTF">2016-02-21T06:48:43Z</dcterms:modified>
</cp:coreProperties>
</file>