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64" r:id="rId3"/>
    <p:sldId id="263" r:id="rId4"/>
    <p:sldId id="257" r:id="rId5"/>
    <p:sldId id="276" r:id="rId6"/>
    <p:sldId id="272" r:id="rId7"/>
    <p:sldId id="278" r:id="rId8"/>
    <p:sldId id="259" r:id="rId9"/>
    <p:sldId id="268" r:id="rId10"/>
    <p:sldId id="269" r:id="rId11"/>
    <p:sldId id="277" r:id="rId12"/>
    <p:sldId id="270" r:id="rId13"/>
    <p:sldId id="260" r:id="rId14"/>
    <p:sldId id="258" r:id="rId15"/>
    <p:sldId id="271" r:id="rId16"/>
    <p:sldId id="267" r:id="rId17"/>
    <p:sldId id="262" r:id="rId18"/>
    <p:sldId id="275"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86003" autoAdjust="0"/>
  </p:normalViewPr>
  <p:slideViewPr>
    <p:cSldViewPr>
      <p:cViewPr varScale="1">
        <p:scale>
          <a:sx n="74" d="100"/>
          <a:sy n="74" d="100"/>
        </p:scale>
        <p:origin x="1230"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C859A2-CE36-4E7B-9515-4490CAD7E129}" type="datetimeFigureOut">
              <a:rPr lang="en-AU" smtClean="0"/>
              <a:t>6/02/2016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FCF1F6-E753-404A-8349-68FBC7988FBD}" type="slidenum">
              <a:rPr lang="en-AU" smtClean="0"/>
              <a:t>‹#›</a:t>
            </a:fld>
            <a:endParaRPr lang="en-AU"/>
          </a:p>
        </p:txBody>
      </p:sp>
    </p:spTree>
    <p:extLst>
      <p:ext uri="{BB962C8B-B14F-4D97-AF65-F5344CB8AC3E}">
        <p14:creationId xmlns:p14="http://schemas.microsoft.com/office/powerpoint/2010/main" val="4245340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zMAZ_dhxld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Hyperlink -</a:t>
            </a:r>
            <a:r>
              <a:rPr lang="en-AU" baseline="0" dirty="0" smtClean="0"/>
              <a:t> </a:t>
            </a:r>
            <a:r>
              <a:rPr lang="en-AU" dirty="0" smtClean="0"/>
              <a:t>Apocalypse</a:t>
            </a:r>
          </a:p>
          <a:p>
            <a:r>
              <a:rPr lang="en-AU" dirty="0" smtClean="0"/>
              <a:t>35:02 to 35:31 – Hitler is proclaimed</a:t>
            </a:r>
            <a:endParaRPr lang="en-AU" dirty="0"/>
          </a:p>
        </p:txBody>
      </p:sp>
      <p:sp>
        <p:nvSpPr>
          <p:cNvPr id="4" name="Slide Number Placeholder 3"/>
          <p:cNvSpPr>
            <a:spLocks noGrp="1"/>
          </p:cNvSpPr>
          <p:nvPr>
            <p:ph type="sldNum" sz="quarter" idx="10"/>
          </p:nvPr>
        </p:nvSpPr>
        <p:spPr/>
        <p:txBody>
          <a:bodyPr/>
          <a:lstStyle/>
          <a:p>
            <a:fld id="{1BFCF1F6-E753-404A-8349-68FBC7988FBD}" type="slidenum">
              <a:rPr lang="en-AU" smtClean="0"/>
              <a:t>3</a:t>
            </a:fld>
            <a:endParaRPr lang="en-AU"/>
          </a:p>
        </p:txBody>
      </p:sp>
    </p:spTree>
    <p:extLst>
      <p:ext uri="{BB962C8B-B14F-4D97-AF65-F5344CB8AC3E}">
        <p14:creationId xmlns:p14="http://schemas.microsoft.com/office/powerpoint/2010/main" val="4013285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Narnia</a:t>
            </a:r>
            <a:endParaRPr lang="en-AU" baseline="0" dirty="0" smtClean="0"/>
          </a:p>
          <a:p>
            <a:r>
              <a:rPr lang="en-AU" baseline="0" dirty="0" smtClean="0"/>
              <a:t>Show 0:40 to 1:40</a:t>
            </a:r>
          </a:p>
          <a:p>
            <a:r>
              <a:rPr lang="en-AU" baseline="0" dirty="0" smtClean="0"/>
              <a:t>Apocalypse</a:t>
            </a:r>
          </a:p>
          <a:p>
            <a:r>
              <a:rPr lang="en-AU" baseline="0" dirty="0" smtClean="0"/>
              <a:t>Hyperlink the children name or photo – 35:45 to 37:55</a:t>
            </a:r>
            <a:endParaRPr lang="en-AU" dirty="0"/>
          </a:p>
        </p:txBody>
      </p:sp>
      <p:sp>
        <p:nvSpPr>
          <p:cNvPr id="4" name="Slide Number Placeholder 3"/>
          <p:cNvSpPr>
            <a:spLocks noGrp="1"/>
          </p:cNvSpPr>
          <p:nvPr>
            <p:ph type="sldNum" sz="quarter" idx="10"/>
          </p:nvPr>
        </p:nvSpPr>
        <p:spPr/>
        <p:txBody>
          <a:bodyPr/>
          <a:lstStyle/>
          <a:p>
            <a:fld id="{1BFCF1F6-E753-404A-8349-68FBC7988FBD}" type="slidenum">
              <a:rPr lang="en-AU" smtClean="0"/>
              <a:t>6</a:t>
            </a:fld>
            <a:endParaRPr lang="en-AU"/>
          </a:p>
        </p:txBody>
      </p:sp>
    </p:spTree>
    <p:extLst>
      <p:ext uri="{BB962C8B-B14F-4D97-AF65-F5344CB8AC3E}">
        <p14:creationId xmlns:p14="http://schemas.microsoft.com/office/powerpoint/2010/main" val="2413016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Hyperlink - Churchill’s speech</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Play 0:00 to 0:26 and 2:41 to 3:19</a:t>
            </a:r>
          </a:p>
          <a:p>
            <a:endParaRPr lang="en-AU" dirty="0"/>
          </a:p>
        </p:txBody>
      </p:sp>
      <p:sp>
        <p:nvSpPr>
          <p:cNvPr id="4" name="Slide Number Placeholder 3"/>
          <p:cNvSpPr>
            <a:spLocks noGrp="1"/>
          </p:cNvSpPr>
          <p:nvPr>
            <p:ph type="sldNum" sz="quarter" idx="10"/>
          </p:nvPr>
        </p:nvSpPr>
        <p:spPr/>
        <p:txBody>
          <a:bodyPr/>
          <a:lstStyle/>
          <a:p>
            <a:fld id="{1BFCF1F6-E753-404A-8349-68FBC7988FBD}" type="slidenum">
              <a:rPr lang="en-AU" smtClean="0"/>
              <a:t>7</a:t>
            </a:fld>
            <a:endParaRPr lang="en-AU"/>
          </a:p>
        </p:txBody>
      </p:sp>
    </p:spTree>
    <p:extLst>
      <p:ext uri="{BB962C8B-B14F-4D97-AF65-F5344CB8AC3E}">
        <p14:creationId xmlns:p14="http://schemas.microsoft.com/office/powerpoint/2010/main" val="570736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BFCF1F6-E753-404A-8349-68FBC7988FBD}" type="slidenum">
              <a:rPr lang="en-AU" smtClean="0"/>
              <a:t>8</a:t>
            </a:fld>
            <a:endParaRPr lang="en-AU"/>
          </a:p>
        </p:txBody>
      </p:sp>
    </p:spTree>
    <p:extLst>
      <p:ext uri="{BB962C8B-B14F-4D97-AF65-F5344CB8AC3E}">
        <p14:creationId xmlns:p14="http://schemas.microsoft.com/office/powerpoint/2010/main" val="919309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Apocalypse</a:t>
            </a:r>
          </a:p>
          <a:p>
            <a:r>
              <a:rPr lang="en-AU" dirty="0" smtClean="0"/>
              <a:t>40:51 to 44:04</a:t>
            </a:r>
          </a:p>
          <a:p>
            <a:r>
              <a:rPr lang="en-AU" dirty="0" smtClean="0">
                <a:hlinkClick r:id="rId3"/>
              </a:rPr>
              <a:t>https://www.youtube.com/watch?v=zMAZ_dhxlds</a:t>
            </a:r>
            <a:endParaRPr lang="en-AU" dirty="0" smtClean="0"/>
          </a:p>
        </p:txBody>
      </p:sp>
      <p:sp>
        <p:nvSpPr>
          <p:cNvPr id="4" name="Slide Number Placeholder 3"/>
          <p:cNvSpPr>
            <a:spLocks noGrp="1"/>
          </p:cNvSpPr>
          <p:nvPr>
            <p:ph type="sldNum" sz="quarter" idx="10"/>
          </p:nvPr>
        </p:nvSpPr>
        <p:spPr/>
        <p:txBody>
          <a:bodyPr/>
          <a:lstStyle/>
          <a:p>
            <a:fld id="{1BFCF1F6-E753-404A-8349-68FBC7988FBD}" type="slidenum">
              <a:rPr lang="en-AU" smtClean="0"/>
              <a:t>10</a:t>
            </a:fld>
            <a:endParaRPr lang="en-AU"/>
          </a:p>
        </p:txBody>
      </p:sp>
    </p:spTree>
    <p:extLst>
      <p:ext uri="{BB962C8B-B14F-4D97-AF65-F5344CB8AC3E}">
        <p14:creationId xmlns:p14="http://schemas.microsoft.com/office/powerpoint/2010/main" val="2527171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Click</a:t>
            </a:r>
            <a:r>
              <a:rPr lang="en-AU" baseline="0" dirty="0" smtClean="0"/>
              <a:t> the title for the link</a:t>
            </a:r>
            <a:endParaRPr lang="en-AU" dirty="0"/>
          </a:p>
        </p:txBody>
      </p:sp>
      <p:sp>
        <p:nvSpPr>
          <p:cNvPr id="4" name="Slide Number Placeholder 3"/>
          <p:cNvSpPr>
            <a:spLocks noGrp="1"/>
          </p:cNvSpPr>
          <p:nvPr>
            <p:ph type="sldNum" sz="quarter" idx="10"/>
          </p:nvPr>
        </p:nvSpPr>
        <p:spPr/>
        <p:txBody>
          <a:bodyPr/>
          <a:lstStyle/>
          <a:p>
            <a:fld id="{1BFCF1F6-E753-404A-8349-68FBC7988FBD}" type="slidenum">
              <a:rPr lang="en-AU" smtClean="0"/>
              <a:t>11</a:t>
            </a:fld>
            <a:endParaRPr lang="en-AU"/>
          </a:p>
        </p:txBody>
      </p:sp>
    </p:spTree>
    <p:extLst>
      <p:ext uri="{BB962C8B-B14F-4D97-AF65-F5344CB8AC3E}">
        <p14:creationId xmlns:p14="http://schemas.microsoft.com/office/powerpoint/2010/main" val="2230350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Hyperlink top </a:t>
            </a:r>
            <a:r>
              <a:rPr lang="en-AU" smtClean="0"/>
              <a:t>left – Apocalypse – 40:51 to 44:04</a:t>
            </a:r>
            <a:endParaRPr lang="en-AU" dirty="0" smtClean="0"/>
          </a:p>
        </p:txBody>
      </p:sp>
      <p:sp>
        <p:nvSpPr>
          <p:cNvPr id="4" name="Slide Number Placeholder 3"/>
          <p:cNvSpPr>
            <a:spLocks noGrp="1"/>
          </p:cNvSpPr>
          <p:nvPr>
            <p:ph type="sldNum" sz="quarter" idx="10"/>
          </p:nvPr>
        </p:nvSpPr>
        <p:spPr/>
        <p:txBody>
          <a:bodyPr/>
          <a:lstStyle/>
          <a:p>
            <a:fld id="{1BFCF1F6-E753-404A-8349-68FBC7988FBD}" type="slidenum">
              <a:rPr lang="en-AU" smtClean="0"/>
              <a:t>15</a:t>
            </a:fld>
            <a:endParaRPr lang="en-AU"/>
          </a:p>
        </p:txBody>
      </p:sp>
    </p:spTree>
    <p:extLst>
      <p:ext uri="{BB962C8B-B14F-4D97-AF65-F5344CB8AC3E}">
        <p14:creationId xmlns:p14="http://schemas.microsoft.com/office/powerpoint/2010/main" val="622635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Apocalypse</a:t>
            </a:r>
          </a:p>
          <a:p>
            <a:r>
              <a:rPr lang="en-AU" dirty="0" smtClean="0"/>
              <a:t>Hitler</a:t>
            </a:r>
            <a:r>
              <a:rPr lang="en-AU" baseline="0" dirty="0" smtClean="0"/>
              <a:t>’s future plans</a:t>
            </a:r>
          </a:p>
          <a:p>
            <a:r>
              <a:rPr lang="en-AU" sz="1200" dirty="0" smtClean="0"/>
              <a:t>Show 45:07 to 45:50 </a:t>
            </a:r>
            <a:endParaRPr lang="en-AU" dirty="0"/>
          </a:p>
        </p:txBody>
      </p:sp>
      <p:sp>
        <p:nvSpPr>
          <p:cNvPr id="4" name="Slide Number Placeholder 3"/>
          <p:cNvSpPr>
            <a:spLocks noGrp="1"/>
          </p:cNvSpPr>
          <p:nvPr>
            <p:ph type="sldNum" sz="quarter" idx="10"/>
          </p:nvPr>
        </p:nvSpPr>
        <p:spPr/>
        <p:txBody>
          <a:bodyPr/>
          <a:lstStyle/>
          <a:p>
            <a:fld id="{1BFCF1F6-E753-404A-8349-68FBC7988FBD}" type="slidenum">
              <a:rPr lang="en-AU" smtClean="0"/>
              <a:t>17</a:t>
            </a:fld>
            <a:endParaRPr lang="en-AU"/>
          </a:p>
        </p:txBody>
      </p:sp>
    </p:spTree>
    <p:extLst>
      <p:ext uri="{BB962C8B-B14F-4D97-AF65-F5344CB8AC3E}">
        <p14:creationId xmlns:p14="http://schemas.microsoft.com/office/powerpoint/2010/main" val="4252750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C7A5B74-40E3-458C-8BA3-794A83E5F678}" type="datetimeFigureOut">
              <a:rPr lang="en-AU" smtClean="0"/>
              <a:t>6/02/2016</a:t>
            </a:fld>
            <a:endParaRPr lang="en-AU"/>
          </a:p>
        </p:txBody>
      </p:sp>
      <p:sp>
        <p:nvSpPr>
          <p:cNvPr id="19" name="Footer Placeholder 18"/>
          <p:cNvSpPr>
            <a:spLocks noGrp="1"/>
          </p:cNvSpPr>
          <p:nvPr>
            <p:ph type="ftr" sz="quarter" idx="11"/>
          </p:nvPr>
        </p:nvSpPr>
        <p:spPr/>
        <p:txBody>
          <a:bodyPr/>
          <a:lstStyle/>
          <a:p>
            <a:endParaRPr lang="en-AU"/>
          </a:p>
        </p:txBody>
      </p:sp>
      <p:sp>
        <p:nvSpPr>
          <p:cNvPr id="27" name="Slide Number Placeholder 26"/>
          <p:cNvSpPr>
            <a:spLocks noGrp="1"/>
          </p:cNvSpPr>
          <p:nvPr>
            <p:ph type="sldNum" sz="quarter" idx="12"/>
          </p:nvPr>
        </p:nvSpPr>
        <p:spPr/>
        <p:txBody>
          <a:bodyPr/>
          <a:lstStyle/>
          <a:p>
            <a:fld id="{AB78640D-9D5E-443E-BCC5-D915A05B22D7}" type="slidenum">
              <a:rPr lang="en-AU" smtClean="0"/>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7A5B74-40E3-458C-8BA3-794A83E5F678}" type="datetimeFigureOut">
              <a:rPr lang="en-AU" smtClean="0"/>
              <a:t>6/02/2016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B78640D-9D5E-443E-BCC5-D915A05B22D7}"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7A5B74-40E3-458C-8BA3-794A83E5F678}" type="datetimeFigureOut">
              <a:rPr lang="en-AU" smtClean="0"/>
              <a:t>6/02/2016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B78640D-9D5E-443E-BCC5-D915A05B22D7}"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7A5B74-40E3-458C-8BA3-794A83E5F678}" type="datetimeFigureOut">
              <a:rPr lang="en-AU" smtClean="0"/>
              <a:t>6/02/2016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B78640D-9D5E-443E-BCC5-D915A05B22D7}"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C7A5B74-40E3-458C-8BA3-794A83E5F678}" type="datetimeFigureOut">
              <a:rPr lang="en-AU" smtClean="0"/>
              <a:t>6/02/2016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B78640D-9D5E-443E-BCC5-D915A05B22D7}" type="slidenum">
              <a:rPr lang="en-AU" smtClean="0"/>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C7A5B74-40E3-458C-8BA3-794A83E5F678}" type="datetimeFigureOut">
              <a:rPr lang="en-AU" smtClean="0"/>
              <a:t>6/02/2016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B78640D-9D5E-443E-BCC5-D915A05B22D7}"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C7A5B74-40E3-458C-8BA3-794A83E5F678}" type="datetimeFigureOut">
              <a:rPr lang="en-AU" smtClean="0"/>
              <a:t>6/02/2016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B78640D-9D5E-443E-BCC5-D915A05B22D7}"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C7A5B74-40E3-458C-8BA3-794A83E5F678}" type="datetimeFigureOut">
              <a:rPr lang="en-AU" smtClean="0"/>
              <a:t>6/02/2016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B78640D-9D5E-443E-BCC5-D915A05B22D7}"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A5B74-40E3-458C-8BA3-794A83E5F678}" type="datetimeFigureOut">
              <a:rPr lang="en-AU" smtClean="0"/>
              <a:t>6/02/2016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B78640D-9D5E-443E-BCC5-D915A05B22D7}"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C7A5B74-40E3-458C-8BA3-794A83E5F678}" type="datetimeFigureOut">
              <a:rPr lang="en-AU" smtClean="0"/>
              <a:t>6/02/2016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B78640D-9D5E-443E-BCC5-D915A05B22D7}"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C7A5B74-40E3-458C-8BA3-794A83E5F678}" type="datetimeFigureOut">
              <a:rPr lang="en-AU" smtClean="0"/>
              <a:t>6/02/2016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a:xfrm>
            <a:off x="8077200" y="6356350"/>
            <a:ext cx="609600" cy="365125"/>
          </a:xfrm>
        </p:spPr>
        <p:txBody>
          <a:bodyPr/>
          <a:lstStyle/>
          <a:p>
            <a:fld id="{AB78640D-9D5E-443E-BCC5-D915A05B22D7}" type="slidenum">
              <a:rPr lang="en-AU" smtClean="0"/>
              <a:t>‹#›</a:t>
            </a:fld>
            <a:endParaRPr lang="en-A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C7A5B74-40E3-458C-8BA3-794A83E5F678}" type="datetimeFigureOut">
              <a:rPr lang="en-AU" smtClean="0"/>
              <a:t>6/02/2016</a:t>
            </a:fld>
            <a:endParaRPr lang="en-A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A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B78640D-9D5E-443E-BCC5-D915A05B22D7}" type="slidenum">
              <a:rPr lang="en-AU" smtClean="0"/>
              <a:t>‹#›</a:t>
            </a:fld>
            <a:endParaRPr lang="en-A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zMAZ_dhxld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hyperlink" Target="http://www.dailymail.co.uk/sciencetech/article-2243951/The-astonishing-interactive-map-EVERY-bomb-dropped-London-Blitz.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hyperlink" Target="https://www.youtube.com/watch?v=zMAZ_dhxld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zMAZ_dhxld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dailymail.co.uk/news/article-1210474/Two-thousand-WW2-children-evacuees-reunite-70-years-later.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zMAZ_dhxld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youtube.com/watch?v=zJ6exK876G0" TargetMode="External"/><Relationship Id="rId5" Type="http://schemas.openxmlformats.org/officeDocument/2006/relationships/image" Target="../media/image12.jpg"/><Relationship Id="rId4" Type="http://schemas.openxmlformats.org/officeDocument/2006/relationships/hyperlink" Target="https://www.youtube.com/watch?v=zMAZ_dhxld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Y0t-RqjMH-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198494"/>
            <a:ext cx="8784976" cy="800219"/>
          </a:xfrm>
          <a:prstGeom prst="rect">
            <a:avLst/>
          </a:prstGeom>
        </p:spPr>
        <p:txBody>
          <a:bodyPr wrap="square">
            <a:spAutoFit/>
          </a:bodyPr>
          <a:lstStyle/>
          <a:p>
            <a:pPr algn="ctr"/>
            <a:r>
              <a:rPr lang="en-AU" sz="2300" dirty="0" smtClean="0"/>
              <a:t>“The </a:t>
            </a:r>
            <a:r>
              <a:rPr lang="en-AU" sz="2300" dirty="0"/>
              <a:t>Battle of France is over. The Battle </a:t>
            </a:r>
            <a:r>
              <a:rPr lang="en-AU" sz="2300" dirty="0" smtClean="0"/>
              <a:t>of Britain </a:t>
            </a:r>
            <a:r>
              <a:rPr lang="en-AU" sz="2300" dirty="0"/>
              <a:t>is about to begin." </a:t>
            </a:r>
            <a:r>
              <a:rPr lang="en-AU" sz="2300" dirty="0" smtClean="0"/>
              <a:t> </a:t>
            </a:r>
          </a:p>
          <a:p>
            <a:pPr algn="ctr"/>
            <a:r>
              <a:rPr lang="en-AU" sz="2300" dirty="0" smtClean="0"/>
              <a:t>Winston Churchill, 1940</a:t>
            </a:r>
            <a:endParaRPr lang="en-AU" sz="23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2398822"/>
            <a:ext cx="4502950" cy="4126521"/>
          </a:xfrm>
          <a:prstGeom prst="rect">
            <a:avLst/>
          </a:prstGeom>
        </p:spPr>
      </p:pic>
    </p:spTree>
    <p:extLst>
      <p:ext uri="{BB962C8B-B14F-4D97-AF65-F5344CB8AC3E}">
        <p14:creationId xmlns:p14="http://schemas.microsoft.com/office/powerpoint/2010/main" val="2882044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40768"/>
            <a:ext cx="8229600" cy="5328592"/>
          </a:xfrm>
        </p:spPr>
        <p:txBody>
          <a:bodyPr>
            <a:normAutofit lnSpcReduction="10000"/>
          </a:bodyPr>
          <a:lstStyle/>
          <a:p>
            <a:pPr marL="0" indent="0" algn="just">
              <a:buNone/>
            </a:pPr>
            <a:r>
              <a:rPr lang="en-AU" sz="2000" u="sng" dirty="0"/>
              <a:t>Why?</a:t>
            </a:r>
            <a:r>
              <a:rPr lang="en-AU" sz="2000" dirty="0"/>
              <a:t> </a:t>
            </a:r>
            <a:r>
              <a:rPr lang="en-AU" sz="1600" dirty="0"/>
              <a:t>The first bombing of London was a mistake as a squadron of bombers went off course and dropped their bombs over Londoners. This caused public outrage and Churchill’s anger resulted in retaliation by the British bombing Berlin, Germany. </a:t>
            </a:r>
            <a:endParaRPr lang="en-AU" sz="1600" dirty="0" smtClean="0"/>
          </a:p>
          <a:p>
            <a:pPr marL="0" indent="0" algn="just">
              <a:buNone/>
            </a:pPr>
            <a:endParaRPr lang="en-AU" sz="1600" dirty="0" smtClean="0"/>
          </a:p>
          <a:p>
            <a:pPr marL="0" indent="0" algn="just">
              <a:buNone/>
            </a:pPr>
            <a:endParaRPr lang="en-AU" sz="1600" dirty="0"/>
          </a:p>
          <a:p>
            <a:pPr marL="0" indent="0" algn="just">
              <a:buNone/>
            </a:pPr>
            <a:endParaRPr lang="en-AU" sz="1600" dirty="0" smtClean="0"/>
          </a:p>
          <a:p>
            <a:pPr marL="0" indent="0" algn="just">
              <a:buNone/>
            </a:pPr>
            <a:endParaRPr lang="en-AU" sz="1600" dirty="0" smtClean="0"/>
          </a:p>
          <a:p>
            <a:pPr marL="0" indent="0" algn="just">
              <a:buNone/>
            </a:pPr>
            <a:endParaRPr lang="en-AU" sz="1600" dirty="0"/>
          </a:p>
          <a:p>
            <a:pPr marL="0" indent="0" algn="just">
              <a:buNone/>
            </a:pPr>
            <a:endParaRPr lang="en-AU" sz="1600" dirty="0" smtClean="0"/>
          </a:p>
          <a:p>
            <a:pPr marL="0" indent="0" algn="just">
              <a:buNone/>
            </a:pPr>
            <a:endParaRPr lang="en-AU" sz="1600" dirty="0"/>
          </a:p>
          <a:p>
            <a:pPr marL="0" indent="0" algn="just">
              <a:buNone/>
            </a:pPr>
            <a:endParaRPr lang="en-AU" sz="1600" dirty="0" smtClean="0"/>
          </a:p>
          <a:p>
            <a:pPr marL="0" indent="0" algn="just">
              <a:buNone/>
            </a:pPr>
            <a:endParaRPr lang="en-AU" sz="1600" dirty="0"/>
          </a:p>
          <a:p>
            <a:pPr marL="0" indent="0" algn="just">
              <a:buNone/>
            </a:pPr>
            <a:endParaRPr lang="en-AU" sz="1600" dirty="0" smtClean="0"/>
          </a:p>
          <a:p>
            <a:pPr marL="0" indent="0" algn="just">
              <a:buNone/>
            </a:pPr>
            <a:endParaRPr lang="en-AU" sz="1600" dirty="0" smtClean="0"/>
          </a:p>
          <a:p>
            <a:pPr marL="0" indent="0" algn="just">
              <a:buNone/>
            </a:pPr>
            <a:endParaRPr lang="en-AU" sz="1600" dirty="0"/>
          </a:p>
          <a:p>
            <a:pPr marL="0" indent="0" algn="just">
              <a:buNone/>
            </a:pPr>
            <a:r>
              <a:rPr lang="en-AU" sz="1600" dirty="0" smtClean="0"/>
              <a:t>Hitler </a:t>
            </a:r>
            <a:r>
              <a:rPr lang="en-AU" sz="1600" dirty="0"/>
              <a:t>was furious as </a:t>
            </a:r>
            <a:r>
              <a:rPr lang="en-AU" sz="1600" dirty="0" smtClean="0"/>
              <a:t>Hermann </a:t>
            </a:r>
            <a:r>
              <a:rPr lang="en-AU" sz="1600" dirty="0"/>
              <a:t>Goring had promised him that no Allied plane would ever fly over the Reich (Germany). Hitler’s response was to bomb English cities until they surrendered in despair and exhaustion. Hitler’s intention was to break the morale of the British people so that they would pressure Churchill into negotiating. However, it had the opposite effect as it brought the English people together to face a common enemy</a:t>
            </a:r>
            <a:r>
              <a:rPr lang="en-AU" sz="1600" dirty="0" smtClean="0"/>
              <a:t>.</a:t>
            </a:r>
            <a:endParaRPr lang="en-AU" sz="1600" dirty="0"/>
          </a:p>
        </p:txBody>
      </p:sp>
      <p:sp>
        <p:nvSpPr>
          <p:cNvPr id="4" name="Title 1"/>
          <p:cNvSpPr>
            <a:spLocks noGrp="1"/>
          </p:cNvSpPr>
          <p:nvPr>
            <p:ph type="title"/>
          </p:nvPr>
        </p:nvSpPr>
        <p:spPr>
          <a:xfrm>
            <a:off x="1331640" y="548680"/>
            <a:ext cx="2818656" cy="708688"/>
          </a:xfrm>
        </p:spPr>
        <p:txBody>
          <a:bodyPr>
            <a:normAutofit fontScale="90000"/>
          </a:bodyPr>
          <a:lstStyle/>
          <a:p>
            <a:r>
              <a:rPr lang="en-AU" dirty="0" smtClean="0">
                <a:hlinkClick r:id="rId3"/>
              </a:rPr>
              <a:t>The Blitz</a:t>
            </a:r>
            <a:endParaRPr lang="en-AU"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5776" y="2204864"/>
            <a:ext cx="3946662" cy="3024336"/>
          </a:xfrm>
          <a:prstGeom prst="rect">
            <a:avLst/>
          </a:prstGeom>
        </p:spPr>
      </p:pic>
    </p:spTree>
    <p:extLst>
      <p:ext uri="{BB962C8B-B14F-4D97-AF65-F5344CB8AC3E}">
        <p14:creationId xmlns:p14="http://schemas.microsoft.com/office/powerpoint/2010/main" val="799880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24808" y="1772816"/>
            <a:ext cx="7055997" cy="1077218"/>
          </a:xfrm>
          <a:prstGeom prst="rect">
            <a:avLst/>
          </a:prstGeom>
          <a:noFill/>
        </p:spPr>
        <p:txBody>
          <a:bodyPr wrap="square" rtlCol="0">
            <a:spAutoFit/>
          </a:bodyPr>
          <a:lstStyle/>
          <a:p>
            <a:pPr algn="ctr"/>
            <a:r>
              <a:rPr lang="en-AU" sz="3200" dirty="0" smtClean="0">
                <a:hlinkClick r:id="rId3"/>
              </a:rPr>
              <a:t>How many bombs were dropped over London you may ask?</a:t>
            </a:r>
            <a:endParaRPr lang="en-AU" sz="3200" dirty="0"/>
          </a:p>
        </p:txBody>
      </p:sp>
      <p:sp>
        <p:nvSpPr>
          <p:cNvPr id="11" name="TextBox 10"/>
          <p:cNvSpPr txBox="1"/>
          <p:nvPr/>
        </p:nvSpPr>
        <p:spPr>
          <a:xfrm>
            <a:off x="1021780" y="3501008"/>
            <a:ext cx="7406159" cy="1631216"/>
          </a:xfrm>
          <a:prstGeom prst="rect">
            <a:avLst/>
          </a:prstGeom>
          <a:noFill/>
        </p:spPr>
        <p:txBody>
          <a:bodyPr wrap="square" rtlCol="0">
            <a:spAutoFit/>
          </a:bodyPr>
          <a:lstStyle/>
          <a:p>
            <a:pPr algn="ctr"/>
            <a:r>
              <a:rPr lang="en-AU" sz="2000" dirty="0" smtClean="0"/>
              <a:t>After seeing this you may ask;</a:t>
            </a:r>
          </a:p>
          <a:p>
            <a:pPr algn="ctr"/>
            <a:r>
              <a:rPr lang="en-AU" sz="2000" dirty="0" smtClean="0"/>
              <a:t>- How did they not surrender?</a:t>
            </a:r>
          </a:p>
          <a:p>
            <a:pPr marL="342900" indent="-342900" algn="ctr">
              <a:buFontTx/>
              <a:buChar char="-"/>
            </a:pPr>
            <a:r>
              <a:rPr lang="en-AU" sz="2000" dirty="0" smtClean="0"/>
              <a:t>How was St. Paul’s not destroyed? </a:t>
            </a:r>
          </a:p>
          <a:p>
            <a:pPr marL="342900" indent="-342900" algn="ctr">
              <a:buFontTx/>
              <a:buChar char="-"/>
            </a:pPr>
            <a:r>
              <a:rPr lang="en-AU" sz="2000" dirty="0" smtClean="0"/>
              <a:t>Where did everyone sleep in safety? </a:t>
            </a:r>
          </a:p>
          <a:p>
            <a:pPr marL="342900" indent="-342900" algn="ctr">
              <a:buFontTx/>
              <a:buChar char="-"/>
            </a:pPr>
            <a:r>
              <a:rPr lang="en-AU" sz="2000" dirty="0" smtClean="0"/>
              <a:t>Was everyone hit or were there a lot of ‘near misses’?</a:t>
            </a:r>
            <a:endParaRPr lang="en-AU" sz="2000" dirty="0"/>
          </a:p>
        </p:txBody>
      </p:sp>
    </p:spTree>
    <p:extLst>
      <p:ext uri="{BB962C8B-B14F-4D97-AF65-F5344CB8AC3E}">
        <p14:creationId xmlns:p14="http://schemas.microsoft.com/office/powerpoint/2010/main" val="2270190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8229600" cy="782960"/>
          </a:xfrm>
        </p:spPr>
        <p:txBody>
          <a:bodyPr>
            <a:normAutofit fontScale="90000"/>
          </a:bodyPr>
          <a:lstStyle/>
          <a:p>
            <a:r>
              <a:rPr lang="en-AU" dirty="0" smtClean="0"/>
              <a:t>How did Churchill unite England?</a:t>
            </a:r>
            <a:endParaRPr lang="en-AU" dirty="0"/>
          </a:p>
        </p:txBody>
      </p:sp>
      <p:sp>
        <p:nvSpPr>
          <p:cNvPr id="3" name="Content Placeholder 2"/>
          <p:cNvSpPr>
            <a:spLocks noGrp="1"/>
          </p:cNvSpPr>
          <p:nvPr>
            <p:ph idx="1"/>
          </p:nvPr>
        </p:nvSpPr>
        <p:spPr>
          <a:xfrm>
            <a:off x="467544" y="1340768"/>
            <a:ext cx="8229600" cy="4389120"/>
          </a:xfrm>
        </p:spPr>
        <p:txBody>
          <a:bodyPr/>
          <a:lstStyle/>
          <a:p>
            <a:r>
              <a:rPr lang="en-AU" dirty="0" smtClean="0"/>
              <a:t>Common enemy – Germany</a:t>
            </a:r>
          </a:p>
          <a:p>
            <a:r>
              <a:rPr lang="en-AU" dirty="0" smtClean="0"/>
              <a:t>Attitude - Dunkirk Spirit</a:t>
            </a:r>
          </a:p>
          <a:p>
            <a:r>
              <a:rPr lang="en-AU" dirty="0" smtClean="0"/>
              <a:t>Living and working together</a:t>
            </a:r>
          </a:p>
          <a:p>
            <a:r>
              <a:rPr lang="en-AU" dirty="0" smtClean="0"/>
              <a:t>Symbol of survival and divine</a:t>
            </a:r>
          </a:p>
          <a:p>
            <a:pPr marL="0" indent="0">
              <a:buNone/>
            </a:pPr>
            <a:r>
              <a:rPr lang="en-AU" dirty="0" smtClean="0"/>
              <a:t>    support – St. Paul’s</a:t>
            </a:r>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9383" y="1340768"/>
            <a:ext cx="3319394" cy="259228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0264" y="4114972"/>
            <a:ext cx="4608512" cy="259228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213" y="4114972"/>
            <a:ext cx="3761833" cy="2592289"/>
          </a:xfrm>
          <a:prstGeom prst="rect">
            <a:avLst/>
          </a:prstGeom>
        </p:spPr>
      </p:pic>
    </p:spTree>
    <p:extLst>
      <p:ext uri="{BB962C8B-B14F-4D97-AF65-F5344CB8AC3E}">
        <p14:creationId xmlns:p14="http://schemas.microsoft.com/office/powerpoint/2010/main" val="2020206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423" y="1117278"/>
            <a:ext cx="2934860" cy="19516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423" y="3832657"/>
            <a:ext cx="3378154" cy="273630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3881294"/>
            <a:ext cx="3845327" cy="2568679"/>
          </a:xfrm>
          <a:prstGeom prst="rect">
            <a:avLst/>
          </a:prstGeom>
        </p:spPr>
      </p:pic>
      <p:sp>
        <p:nvSpPr>
          <p:cNvPr id="7" name="TextBox 6"/>
          <p:cNvSpPr txBox="1"/>
          <p:nvPr/>
        </p:nvSpPr>
        <p:spPr>
          <a:xfrm>
            <a:off x="251520" y="692696"/>
            <a:ext cx="8892480" cy="400110"/>
          </a:xfrm>
          <a:prstGeom prst="rect">
            <a:avLst/>
          </a:prstGeom>
          <a:noFill/>
        </p:spPr>
        <p:txBody>
          <a:bodyPr wrap="square" rtlCol="0">
            <a:spAutoFit/>
          </a:bodyPr>
          <a:lstStyle/>
          <a:p>
            <a:r>
              <a:rPr lang="en-AU" sz="2000" b="1" dirty="0" smtClean="0"/>
              <a:t>“Every </a:t>
            </a:r>
            <a:r>
              <a:rPr lang="en-AU" sz="2000" b="1" dirty="0"/>
              <a:t>cause needs a symbol or an icon, and St. Paul's provided just </a:t>
            </a:r>
            <a:r>
              <a:rPr lang="en-AU" sz="2000" b="1" dirty="0" smtClean="0"/>
              <a:t>that”</a:t>
            </a:r>
            <a:endParaRPr lang="en-AU" sz="2000" b="1" dirty="0"/>
          </a:p>
        </p:txBody>
      </p:sp>
      <p:sp>
        <p:nvSpPr>
          <p:cNvPr id="8" name="TextBox 7"/>
          <p:cNvSpPr txBox="1"/>
          <p:nvPr/>
        </p:nvSpPr>
        <p:spPr>
          <a:xfrm>
            <a:off x="4384879" y="2348880"/>
            <a:ext cx="4392488" cy="1200329"/>
          </a:xfrm>
          <a:prstGeom prst="rect">
            <a:avLst/>
          </a:prstGeom>
          <a:noFill/>
        </p:spPr>
        <p:txBody>
          <a:bodyPr wrap="square" rtlCol="0">
            <a:spAutoFit/>
          </a:bodyPr>
          <a:lstStyle/>
          <a:p>
            <a:pPr algn="ctr"/>
            <a:r>
              <a:rPr lang="en-AU" dirty="0" smtClean="0"/>
              <a:t>St</a:t>
            </a:r>
            <a:r>
              <a:rPr lang="en-AU" dirty="0"/>
              <a:t>. Paul’s Cathedral in the heart of London stood strong in the heat of fire and bombing by the German Luftwaffe from July 1940 to May 1941. </a:t>
            </a:r>
          </a:p>
        </p:txBody>
      </p:sp>
      <p:sp>
        <p:nvSpPr>
          <p:cNvPr id="9" name="Title 1"/>
          <p:cNvSpPr>
            <a:spLocks noGrp="1"/>
          </p:cNvSpPr>
          <p:nvPr>
            <p:ph type="title"/>
          </p:nvPr>
        </p:nvSpPr>
        <p:spPr>
          <a:xfrm>
            <a:off x="3516803" y="1253125"/>
            <a:ext cx="5627197" cy="839994"/>
          </a:xfrm>
        </p:spPr>
        <p:txBody>
          <a:bodyPr>
            <a:normAutofit/>
          </a:bodyPr>
          <a:lstStyle/>
          <a:p>
            <a:r>
              <a:rPr lang="en-AU" sz="4000" b="1" u="sng" dirty="0" smtClean="0"/>
              <a:t>St. Paul’s Cathedral (2015)</a:t>
            </a:r>
            <a:endParaRPr lang="en-AU" sz="4000" b="1" u="sng" dirty="0"/>
          </a:p>
        </p:txBody>
      </p:sp>
    </p:spTree>
    <p:extLst>
      <p:ext uri="{BB962C8B-B14F-4D97-AF65-F5344CB8AC3E}">
        <p14:creationId xmlns:p14="http://schemas.microsoft.com/office/powerpoint/2010/main" val="337900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16632"/>
            <a:ext cx="8229600" cy="1143000"/>
          </a:xfrm>
        </p:spPr>
        <p:txBody>
          <a:bodyPr/>
          <a:lstStyle/>
          <a:p>
            <a:r>
              <a:rPr lang="en-AU" dirty="0" smtClean="0"/>
              <a:t>St. Paul’s Cathedral (1940)</a:t>
            </a:r>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8592" y="1196752"/>
            <a:ext cx="2160240" cy="160347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946334"/>
            <a:ext cx="2617872" cy="18979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992" y="3967158"/>
            <a:ext cx="3923928" cy="2728184"/>
          </a:xfrm>
          <a:prstGeom prst="rect">
            <a:avLst/>
          </a:prstGeom>
        </p:spPr>
      </p:pic>
      <p:sp>
        <p:nvSpPr>
          <p:cNvPr id="7" name="TextBox 6"/>
          <p:cNvSpPr txBox="1"/>
          <p:nvPr/>
        </p:nvSpPr>
        <p:spPr>
          <a:xfrm>
            <a:off x="3779912" y="1340768"/>
            <a:ext cx="4644008" cy="2554545"/>
          </a:xfrm>
          <a:prstGeom prst="rect">
            <a:avLst/>
          </a:prstGeom>
          <a:noFill/>
        </p:spPr>
        <p:txBody>
          <a:bodyPr wrap="square" rtlCol="0">
            <a:spAutoFit/>
          </a:bodyPr>
          <a:lstStyle/>
          <a:p>
            <a:pPr algn="ctr"/>
            <a:r>
              <a:rPr lang="en-AU" sz="1600" dirty="0"/>
              <a:t>"Remembering the escape of St. Paul's… It seemed that here was the finger of God surrounded by the folly of men”</a:t>
            </a:r>
          </a:p>
          <a:p>
            <a:endParaRPr lang="en-AU" sz="1600" dirty="0" smtClean="0"/>
          </a:p>
          <a:p>
            <a:pPr algn="ctr"/>
            <a:r>
              <a:rPr lang="en-AU" sz="1600" dirty="0"/>
              <a:t>“I do not think that any of us will forget what St. Paul's with its dome and cross meant in the darkest days of war. It seemed then a daily miracle that it should survive; that it did survive was a daily hope and inspiration and a symbol that the Christian way of life should not perish</a:t>
            </a:r>
            <a:r>
              <a:rPr lang="en-AU" sz="1600" dirty="0" smtClean="0"/>
              <a:t>”</a:t>
            </a:r>
            <a:endParaRPr lang="en-AU" sz="1600"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7508" y="4955719"/>
            <a:ext cx="2656460" cy="1770973"/>
          </a:xfrm>
          <a:prstGeom prst="rect">
            <a:avLst/>
          </a:prstGeom>
        </p:spPr>
      </p:pic>
    </p:spTree>
    <p:extLst>
      <p:ext uri="{BB962C8B-B14F-4D97-AF65-F5344CB8AC3E}">
        <p14:creationId xmlns:p14="http://schemas.microsoft.com/office/powerpoint/2010/main" val="825954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5656" y="1700808"/>
            <a:ext cx="3528392" cy="864096"/>
          </a:xfrm>
        </p:spPr>
        <p:txBody>
          <a:bodyPr>
            <a:normAutofit fontScale="90000"/>
          </a:bodyPr>
          <a:lstStyle/>
          <a:p>
            <a:r>
              <a:rPr lang="en-AU" dirty="0" smtClean="0"/>
              <a:t>London </a:t>
            </a:r>
            <a:br>
              <a:rPr lang="en-AU" dirty="0" smtClean="0"/>
            </a:br>
            <a:r>
              <a:rPr lang="en-AU" dirty="0" smtClean="0"/>
              <a:t>Underground</a:t>
            </a: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3515717"/>
            <a:ext cx="4026024" cy="2999388"/>
          </a:xfrm>
          <a:prstGeom prst="rect">
            <a:avLst/>
          </a:prstGeom>
        </p:spPr>
      </p:pic>
      <p:pic>
        <p:nvPicPr>
          <p:cNvPr id="5" name="Picture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400" y="62022"/>
            <a:ext cx="4438236" cy="2982495"/>
          </a:xfrm>
          <a:prstGeom prst="rect">
            <a:avLst/>
          </a:prstGeom>
        </p:spPr>
      </p:pic>
      <p:sp>
        <p:nvSpPr>
          <p:cNvPr id="6" name="TextBox 5"/>
          <p:cNvSpPr txBox="1"/>
          <p:nvPr/>
        </p:nvSpPr>
        <p:spPr>
          <a:xfrm>
            <a:off x="308290" y="3039023"/>
            <a:ext cx="4104456" cy="923330"/>
          </a:xfrm>
          <a:prstGeom prst="rect">
            <a:avLst/>
          </a:prstGeom>
          <a:noFill/>
        </p:spPr>
        <p:txBody>
          <a:bodyPr wrap="square" rtlCol="0">
            <a:spAutoFit/>
          </a:bodyPr>
          <a:lstStyle/>
          <a:p>
            <a:r>
              <a:rPr lang="en-AU" dirty="0" smtClean="0"/>
              <a:t>150,000 Londoners a night Londoners to </a:t>
            </a:r>
            <a:r>
              <a:rPr lang="en-AU" dirty="0" smtClean="0"/>
              <a:t>the London Underground for safety during the Blitz</a:t>
            </a:r>
            <a:endParaRPr lang="en-AU"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9077" y="3931315"/>
            <a:ext cx="3702883" cy="2777162"/>
          </a:xfrm>
          <a:prstGeom prst="rect">
            <a:avLst/>
          </a:prstGeom>
        </p:spPr>
      </p:pic>
    </p:spTree>
    <p:extLst>
      <p:ext uri="{BB962C8B-B14F-4D97-AF65-F5344CB8AC3E}">
        <p14:creationId xmlns:p14="http://schemas.microsoft.com/office/powerpoint/2010/main" val="4078458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548680"/>
            <a:ext cx="4320480" cy="780696"/>
          </a:xfrm>
        </p:spPr>
        <p:txBody>
          <a:bodyPr>
            <a:normAutofit fontScale="90000"/>
          </a:bodyPr>
          <a:lstStyle/>
          <a:p>
            <a:r>
              <a:rPr lang="en-AU" dirty="0" smtClean="0"/>
              <a:t>The ‘Near Misses’</a:t>
            </a:r>
            <a:endParaRPr lang="en-AU" dirty="0"/>
          </a:p>
        </p:txBody>
      </p:sp>
      <p:sp>
        <p:nvSpPr>
          <p:cNvPr id="3" name="Content Placeholder 2"/>
          <p:cNvSpPr>
            <a:spLocks noGrp="1"/>
          </p:cNvSpPr>
          <p:nvPr>
            <p:ph idx="1"/>
          </p:nvPr>
        </p:nvSpPr>
        <p:spPr>
          <a:xfrm>
            <a:off x="457200" y="1412776"/>
            <a:ext cx="8229600" cy="4911824"/>
          </a:xfrm>
        </p:spPr>
        <p:txBody>
          <a:bodyPr>
            <a:normAutofit fontScale="85000" lnSpcReduction="20000"/>
          </a:bodyPr>
          <a:lstStyle/>
          <a:p>
            <a:pPr marL="0" indent="0">
              <a:buNone/>
            </a:pPr>
            <a:r>
              <a:rPr lang="en-AU" sz="2800" dirty="0" smtClean="0"/>
              <a:t>Popular </a:t>
            </a:r>
            <a:r>
              <a:rPr lang="en-AU" sz="2800" dirty="0"/>
              <a:t>writer Malcolm Gladwell wrote about the Battle of Britain and how Hitler’s aim was </a:t>
            </a:r>
            <a:r>
              <a:rPr lang="en-AU" sz="2800" dirty="0" smtClean="0"/>
              <a:t>to create </a:t>
            </a:r>
            <a:r>
              <a:rPr lang="en-AU" sz="2800" dirty="0"/>
              <a:t>fear and panic to set in but instead a culture of near misses </a:t>
            </a:r>
            <a:r>
              <a:rPr lang="en-AU" sz="2800" dirty="0" smtClean="0"/>
              <a:t>occurred. By </a:t>
            </a:r>
            <a:r>
              <a:rPr lang="en-AU" sz="2800" dirty="0"/>
              <a:t>this he means that night after night the London population was bombed but most </a:t>
            </a:r>
            <a:r>
              <a:rPr lang="en-AU" sz="2800" dirty="0" smtClean="0"/>
              <a:t>people survived </a:t>
            </a:r>
            <a:r>
              <a:rPr lang="en-AU" sz="2800" dirty="0"/>
              <a:t>these ‘near misses’ to live and fight another day. </a:t>
            </a:r>
            <a:endParaRPr lang="en-AU" sz="2800" dirty="0" smtClean="0"/>
          </a:p>
          <a:p>
            <a:pPr marL="0" indent="0">
              <a:buNone/>
            </a:pPr>
            <a:r>
              <a:rPr lang="en-AU" sz="2800" dirty="0" smtClean="0"/>
              <a:t>After </a:t>
            </a:r>
            <a:r>
              <a:rPr lang="en-AU" sz="2800" dirty="0"/>
              <a:t>a few days/week/month of these bombs dropping incredibly close to the population they became used to the nightly raids and sleeping in the London Underground. This resulted in a belief that they were ‘lucky’ or ‘protected’ and a confidence boost to continue about their everyday lives. Gladwell states that these ‘near misses’ create a numbness to the situation as you get so used to fearing for your life every night that it becomes routine. This routine, </a:t>
            </a:r>
            <a:r>
              <a:rPr lang="en-AU" sz="2800" dirty="0" smtClean="0"/>
              <a:t>determination, resolve </a:t>
            </a:r>
            <a:r>
              <a:rPr lang="en-AU" sz="2800" dirty="0"/>
              <a:t>and Churchill’s inspiration helped fuel the ‘Dunkirk Spirit’ and the never give up attitude of the British people.</a:t>
            </a:r>
          </a:p>
          <a:p>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88640"/>
            <a:ext cx="825654" cy="122413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2457" y="188640"/>
            <a:ext cx="812827" cy="1224136"/>
          </a:xfrm>
          <a:prstGeom prst="rect">
            <a:avLst/>
          </a:prstGeom>
        </p:spPr>
      </p:pic>
    </p:spTree>
    <p:extLst>
      <p:ext uri="{BB962C8B-B14F-4D97-AF65-F5344CB8AC3E}">
        <p14:creationId xmlns:p14="http://schemas.microsoft.com/office/powerpoint/2010/main" val="2387671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229600" cy="4661872"/>
          </a:xfrm>
        </p:spPr>
        <p:txBody>
          <a:bodyPr>
            <a:normAutofit/>
          </a:bodyPr>
          <a:lstStyle/>
          <a:p>
            <a:pPr marL="0" indent="0">
              <a:buNone/>
            </a:pPr>
            <a:r>
              <a:rPr lang="en-AU" dirty="0" smtClean="0"/>
              <a:t>In May 1941, after 10 months of bombing England cities and countryside, Hitler </a:t>
            </a:r>
            <a:r>
              <a:rPr lang="en-AU" dirty="0"/>
              <a:t>finally </a:t>
            </a:r>
            <a:r>
              <a:rPr lang="en-AU" dirty="0" smtClean="0"/>
              <a:t>stopped. Hitler’s resolve to invade Britain had been tested and the British public had withstood everything he could throw at them.</a:t>
            </a:r>
          </a:p>
          <a:p>
            <a:pPr marL="0" indent="0">
              <a:buNone/>
            </a:pPr>
            <a:endParaRPr lang="en-AU" dirty="0"/>
          </a:p>
          <a:p>
            <a:pPr marL="0" indent="0">
              <a:buNone/>
            </a:pPr>
            <a:r>
              <a:rPr lang="en-AU" dirty="0" smtClean="0"/>
              <a:t>His failure to capture England meant he had to act quickly before Churchill brought the United States into the war. Hitler was about to break his alliance with Russia and he needed all the manpower he could muster.</a:t>
            </a:r>
          </a:p>
        </p:txBody>
      </p:sp>
      <p:sp>
        <p:nvSpPr>
          <p:cNvPr id="4" name="Rectangle 3"/>
          <p:cNvSpPr/>
          <p:nvPr/>
        </p:nvSpPr>
        <p:spPr>
          <a:xfrm>
            <a:off x="360422" y="764704"/>
            <a:ext cx="8362866" cy="707886"/>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How did the Battle of Britain end?</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281882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1287" y="381000"/>
            <a:ext cx="3781425" cy="6096000"/>
          </a:xfrm>
          <a:prstGeom prst="rect">
            <a:avLst/>
          </a:prstGeom>
        </p:spPr>
      </p:pic>
    </p:spTree>
    <p:extLst>
      <p:ext uri="{BB962C8B-B14F-4D97-AF65-F5344CB8AC3E}">
        <p14:creationId xmlns:p14="http://schemas.microsoft.com/office/powerpoint/2010/main" val="2950348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Extra</a:t>
            </a:r>
            <a:endParaRPr lang="en-AU" dirty="0"/>
          </a:p>
        </p:txBody>
      </p:sp>
      <p:sp>
        <p:nvSpPr>
          <p:cNvPr id="3" name="Content Placeholder 2"/>
          <p:cNvSpPr>
            <a:spLocks noGrp="1"/>
          </p:cNvSpPr>
          <p:nvPr>
            <p:ph idx="1"/>
          </p:nvPr>
        </p:nvSpPr>
        <p:spPr/>
        <p:txBody>
          <a:bodyPr/>
          <a:lstStyle/>
          <a:p>
            <a:r>
              <a:rPr lang="en-AU" dirty="0"/>
              <a:t>WW2 child evacuees reunite after 70 years; </a:t>
            </a:r>
            <a:r>
              <a:rPr lang="en-AU" dirty="0">
                <a:hlinkClick r:id="rId2"/>
              </a:rPr>
              <a:t>http://www.dailymail.co.uk/news/article-1210474/Two-thousand-WW2-children-evacuees-reunite-70-years-later.html</a:t>
            </a:r>
            <a:endParaRPr lang="en-AU" dirty="0"/>
          </a:p>
          <a:p>
            <a:endParaRPr lang="en-AU" dirty="0"/>
          </a:p>
          <a:p>
            <a:r>
              <a:rPr lang="en-AU" dirty="0"/>
              <a:t>“History will be kind to me — for I intend to write it.” – Winston Churchill arguing against those who thought he was stubborn and making the wrong decisions.</a:t>
            </a:r>
          </a:p>
          <a:p>
            <a:endParaRPr lang="en-AU" dirty="0"/>
          </a:p>
        </p:txBody>
      </p:sp>
    </p:spTree>
    <p:extLst>
      <p:ext uri="{BB962C8B-B14F-4D97-AF65-F5344CB8AC3E}">
        <p14:creationId xmlns:p14="http://schemas.microsoft.com/office/powerpoint/2010/main" val="3703506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6021288"/>
            <a:ext cx="7067128" cy="485408"/>
          </a:xfrm>
        </p:spPr>
        <p:txBody>
          <a:bodyPr>
            <a:normAutofit lnSpcReduction="10000"/>
          </a:bodyPr>
          <a:lstStyle/>
          <a:p>
            <a:pPr marL="0" indent="0">
              <a:buNone/>
            </a:pPr>
            <a:r>
              <a:rPr lang="en-AU" dirty="0" smtClean="0"/>
              <a:t>Connect the photos together – what is the link? </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3" y="205523"/>
            <a:ext cx="3142151" cy="221536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241746"/>
            <a:ext cx="3504952" cy="226125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536" y="2780928"/>
            <a:ext cx="3995936" cy="244196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2977" y="3356992"/>
            <a:ext cx="3780903" cy="2498368"/>
          </a:xfrm>
          <a:prstGeom prst="rect">
            <a:avLst/>
          </a:prstGeom>
        </p:spPr>
      </p:pic>
    </p:spTree>
    <p:extLst>
      <p:ext uri="{BB962C8B-B14F-4D97-AF65-F5344CB8AC3E}">
        <p14:creationId xmlns:p14="http://schemas.microsoft.com/office/powerpoint/2010/main" val="3006581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92696"/>
            <a:ext cx="5256584" cy="648072"/>
          </a:xfrm>
        </p:spPr>
        <p:txBody>
          <a:bodyPr>
            <a:normAutofit fontScale="90000"/>
          </a:bodyPr>
          <a:lstStyle/>
          <a:p>
            <a:r>
              <a:rPr lang="en-AU" dirty="0" smtClean="0"/>
              <a:t>The Battle of Britain</a:t>
            </a:r>
            <a:endParaRPr lang="en-AU" dirty="0"/>
          </a:p>
        </p:txBody>
      </p:sp>
      <p:sp>
        <p:nvSpPr>
          <p:cNvPr id="3" name="Content Placeholder 2"/>
          <p:cNvSpPr>
            <a:spLocks noGrp="1"/>
          </p:cNvSpPr>
          <p:nvPr>
            <p:ph idx="1"/>
          </p:nvPr>
        </p:nvSpPr>
        <p:spPr>
          <a:xfrm>
            <a:off x="462644" y="1412776"/>
            <a:ext cx="8229600" cy="2232248"/>
          </a:xfrm>
        </p:spPr>
        <p:txBody>
          <a:bodyPr>
            <a:normAutofit/>
          </a:bodyPr>
          <a:lstStyle/>
          <a:p>
            <a:pPr marL="0" indent="0">
              <a:buNone/>
            </a:pPr>
            <a:r>
              <a:rPr lang="en-AU" sz="2000" u="sng" dirty="0" smtClean="0">
                <a:hlinkClick r:id="rId3"/>
              </a:rPr>
              <a:t>Who and when? </a:t>
            </a:r>
            <a:r>
              <a:rPr lang="en-AU" sz="1600" dirty="0" smtClean="0"/>
              <a:t>The Battle of Britain was between the German Air </a:t>
            </a:r>
            <a:r>
              <a:rPr lang="en-AU" sz="1600" dirty="0"/>
              <a:t>F</a:t>
            </a:r>
            <a:r>
              <a:rPr lang="en-AU" sz="1600" dirty="0" smtClean="0"/>
              <a:t>orce (Luftwaffe</a:t>
            </a:r>
            <a:r>
              <a:rPr lang="en-AU" sz="1600" dirty="0"/>
              <a:t>)</a:t>
            </a:r>
            <a:r>
              <a:rPr lang="en-AU" sz="1600" dirty="0" smtClean="0"/>
              <a:t> and the British Royal Air Force (RAF)</a:t>
            </a:r>
            <a:r>
              <a:rPr lang="en-AU" sz="1600" dirty="0"/>
              <a:t> from July 10</a:t>
            </a:r>
            <a:r>
              <a:rPr lang="en-AU" sz="1600" baseline="30000" dirty="0"/>
              <a:t>th</a:t>
            </a:r>
            <a:r>
              <a:rPr lang="en-AU" sz="1600" dirty="0"/>
              <a:t> 1940 until May 1941.</a:t>
            </a:r>
          </a:p>
          <a:p>
            <a:pPr marL="0" indent="0">
              <a:buNone/>
            </a:pPr>
            <a:endParaRPr lang="en-AU" sz="2000" u="sng" dirty="0" smtClean="0"/>
          </a:p>
          <a:p>
            <a:pPr marL="0" indent="0">
              <a:buNone/>
            </a:pPr>
            <a:r>
              <a:rPr lang="en-AU" sz="2000" u="sng" dirty="0" smtClean="0"/>
              <a:t>Why? </a:t>
            </a:r>
            <a:r>
              <a:rPr lang="en-AU" sz="1600" dirty="0" smtClean="0"/>
              <a:t>After France surrendered in June 1940, Hitler turned his attention and war machine to the one last beacon of democracy and resistance left in Europe - England. Hitler planned to gain control of the skies before invading mainland England with the Wehrmacht (Army).</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3822811"/>
            <a:ext cx="3805424" cy="2263799"/>
          </a:xfrm>
          <a:prstGeom prst="rect">
            <a:avLst/>
          </a:prstGeom>
        </p:spPr>
      </p:pic>
      <p:sp>
        <p:nvSpPr>
          <p:cNvPr id="5" name="TextBox 4"/>
          <p:cNvSpPr txBox="1"/>
          <p:nvPr/>
        </p:nvSpPr>
        <p:spPr>
          <a:xfrm>
            <a:off x="467544" y="3789040"/>
            <a:ext cx="4464496" cy="2616101"/>
          </a:xfrm>
          <a:prstGeom prst="rect">
            <a:avLst/>
          </a:prstGeom>
          <a:noFill/>
        </p:spPr>
        <p:txBody>
          <a:bodyPr wrap="square" rtlCol="0">
            <a:spAutoFit/>
          </a:bodyPr>
          <a:lstStyle/>
          <a:p>
            <a:r>
              <a:rPr lang="en-AU" sz="2000" u="sng" dirty="0"/>
              <a:t>What happened? </a:t>
            </a:r>
            <a:r>
              <a:rPr lang="en-AU" sz="1600" dirty="0"/>
              <a:t>For 10 months the German Luftwaffe </a:t>
            </a:r>
            <a:r>
              <a:rPr lang="en-AU" sz="1600" dirty="0" smtClean="0"/>
              <a:t>attacked </a:t>
            </a:r>
            <a:r>
              <a:rPr lang="en-AU" sz="1600" dirty="0"/>
              <a:t>British air fields, factories, harbours, military bases and eventually cities. The Luftwaffe drop over 18,600 tonnes of bombs on British cities which resulted in the death of 18,629 men, </a:t>
            </a:r>
            <a:r>
              <a:rPr lang="en-AU" sz="1600" dirty="0" smtClean="0"/>
              <a:t>16,201 </a:t>
            </a:r>
            <a:r>
              <a:rPr lang="en-AU" sz="1600" dirty="0"/>
              <a:t>women and 5,028 children - almost half of them in London. One million London homes were damaged and their </a:t>
            </a:r>
            <a:r>
              <a:rPr lang="en-AU" sz="1600" dirty="0" smtClean="0"/>
              <a:t>residents </a:t>
            </a:r>
            <a:r>
              <a:rPr lang="en-AU" sz="1600" dirty="0"/>
              <a:t>forced to seek shelter in the London Underground</a:t>
            </a:r>
            <a:r>
              <a:rPr lang="en-AU" sz="1600" dirty="0" smtClean="0"/>
              <a:t>.</a:t>
            </a:r>
            <a:endParaRPr lang="en-AU" sz="1600" dirty="0"/>
          </a:p>
        </p:txBody>
      </p:sp>
    </p:spTree>
    <p:extLst>
      <p:ext uri="{BB962C8B-B14F-4D97-AF65-F5344CB8AC3E}">
        <p14:creationId xmlns:p14="http://schemas.microsoft.com/office/powerpoint/2010/main" val="2894778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normAutofit fontScale="90000"/>
          </a:bodyPr>
          <a:lstStyle/>
          <a:p>
            <a:pPr algn="ctr"/>
            <a:r>
              <a:rPr lang="en-AU" dirty="0" smtClean="0"/>
              <a:t>Map of airfields in England and France</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1916832"/>
            <a:ext cx="6000750" cy="3438525"/>
          </a:xfrm>
        </p:spPr>
      </p:pic>
      <p:sp>
        <p:nvSpPr>
          <p:cNvPr id="3" name="TextBox 2"/>
          <p:cNvSpPr txBox="1"/>
          <p:nvPr/>
        </p:nvSpPr>
        <p:spPr>
          <a:xfrm>
            <a:off x="611560" y="5589240"/>
            <a:ext cx="8064896" cy="923330"/>
          </a:xfrm>
          <a:prstGeom prst="rect">
            <a:avLst/>
          </a:prstGeom>
          <a:noFill/>
        </p:spPr>
        <p:txBody>
          <a:bodyPr wrap="square" rtlCol="0">
            <a:spAutoFit/>
          </a:bodyPr>
          <a:lstStyle/>
          <a:p>
            <a:r>
              <a:rPr lang="en-AU" dirty="0"/>
              <a:t>Hermann Goring, the Luftwaffe Commander, promised Hitler that they would neutralise the British RAF and </a:t>
            </a:r>
            <a:r>
              <a:rPr lang="en-AU" dirty="0" smtClean="0"/>
              <a:t>have ‘air superiority’ meaning Operation Sea Lion could go ahead before Christmas – the invasion of England.</a:t>
            </a:r>
            <a:endParaRPr lang="en-AU" dirty="0"/>
          </a:p>
        </p:txBody>
      </p:sp>
    </p:spTree>
    <p:extLst>
      <p:ext uri="{BB962C8B-B14F-4D97-AF65-F5344CB8AC3E}">
        <p14:creationId xmlns:p14="http://schemas.microsoft.com/office/powerpoint/2010/main" val="2834355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8229600" cy="722344"/>
          </a:xfrm>
        </p:spPr>
        <p:txBody>
          <a:bodyPr>
            <a:normAutofit fontScale="90000"/>
          </a:bodyPr>
          <a:lstStyle/>
          <a:p>
            <a:r>
              <a:rPr lang="en-AU" dirty="0" smtClean="0"/>
              <a:t>British Technology</a:t>
            </a:r>
            <a:endParaRPr lang="en-AU" dirty="0"/>
          </a:p>
        </p:txBody>
      </p:sp>
      <p:sp>
        <p:nvSpPr>
          <p:cNvPr id="3" name="Content Placeholder 2"/>
          <p:cNvSpPr>
            <a:spLocks noGrp="1"/>
          </p:cNvSpPr>
          <p:nvPr>
            <p:ph idx="1"/>
          </p:nvPr>
        </p:nvSpPr>
        <p:spPr>
          <a:xfrm>
            <a:off x="467544" y="1412776"/>
            <a:ext cx="8229600" cy="1133480"/>
          </a:xfrm>
        </p:spPr>
        <p:txBody>
          <a:bodyPr>
            <a:normAutofit/>
          </a:bodyPr>
          <a:lstStyle/>
          <a:p>
            <a:pPr marL="0" indent="0">
              <a:buNone/>
            </a:pPr>
            <a:r>
              <a:rPr lang="en-AU" sz="2000" dirty="0" smtClean="0"/>
              <a:t>One area of improvement that resulted from WW2 was the advancement in technology. For the British it was radar – spotting the enemy before they reached Britain.</a:t>
            </a:r>
            <a:endParaRPr lang="en-AU"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5371" y="2276872"/>
            <a:ext cx="3242341" cy="437338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420888"/>
            <a:ext cx="4797538" cy="3148384"/>
          </a:xfrm>
          <a:prstGeom prst="rect">
            <a:avLst/>
          </a:prstGeom>
        </p:spPr>
      </p:pic>
      <p:sp>
        <p:nvSpPr>
          <p:cNvPr id="6" name="TextBox 5"/>
          <p:cNvSpPr txBox="1"/>
          <p:nvPr/>
        </p:nvSpPr>
        <p:spPr>
          <a:xfrm>
            <a:off x="395536" y="5746030"/>
            <a:ext cx="4680520" cy="923330"/>
          </a:xfrm>
          <a:prstGeom prst="rect">
            <a:avLst/>
          </a:prstGeom>
          <a:noFill/>
        </p:spPr>
        <p:txBody>
          <a:bodyPr wrap="square" rtlCol="0">
            <a:spAutoFit/>
          </a:bodyPr>
          <a:lstStyle/>
          <a:p>
            <a:pPr algn="ctr"/>
            <a:r>
              <a:rPr lang="en-AU" dirty="0" smtClean="0"/>
              <a:t>They got so good at it they could detect the Luftwaffe leaving the air fields in Northern France.</a:t>
            </a:r>
            <a:endParaRPr lang="en-AU" dirty="0"/>
          </a:p>
        </p:txBody>
      </p:sp>
    </p:spTree>
    <p:extLst>
      <p:ext uri="{BB962C8B-B14F-4D97-AF65-F5344CB8AC3E}">
        <p14:creationId xmlns:p14="http://schemas.microsoft.com/office/powerpoint/2010/main" val="1707134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725" y="1268760"/>
            <a:ext cx="3430446" cy="4742087"/>
          </a:xfrm>
          <a:prstGeom prst="rect">
            <a:avLst/>
          </a:prstGeom>
        </p:spPr>
      </p:pic>
      <p:pic>
        <p:nvPicPr>
          <p:cNvPr id="5" name="Picture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6833" y="1254442"/>
            <a:ext cx="3416657" cy="4723026"/>
          </a:xfrm>
          <a:prstGeom prst="rect">
            <a:avLst/>
          </a:prstGeom>
        </p:spPr>
      </p:pic>
      <p:sp>
        <p:nvSpPr>
          <p:cNvPr id="6" name="TextBox 5"/>
          <p:cNvSpPr txBox="1"/>
          <p:nvPr/>
        </p:nvSpPr>
        <p:spPr>
          <a:xfrm>
            <a:off x="859865" y="862735"/>
            <a:ext cx="7488832" cy="369332"/>
          </a:xfrm>
          <a:prstGeom prst="rect">
            <a:avLst/>
          </a:prstGeom>
          <a:noFill/>
        </p:spPr>
        <p:txBody>
          <a:bodyPr wrap="square" rtlCol="0">
            <a:spAutoFit/>
          </a:bodyPr>
          <a:lstStyle/>
          <a:p>
            <a:r>
              <a:rPr lang="en-AU" dirty="0" smtClean="0"/>
              <a:t>Michael </a:t>
            </a:r>
            <a:r>
              <a:rPr lang="en-AU" dirty="0" err="1" smtClean="0"/>
              <a:t>Aspel</a:t>
            </a:r>
            <a:r>
              <a:rPr lang="en-AU" dirty="0" smtClean="0"/>
              <a:t> 2009		      </a:t>
            </a:r>
            <a:r>
              <a:rPr lang="en-AU" dirty="0" smtClean="0">
                <a:hlinkClick r:id="rId4"/>
              </a:rPr>
              <a:t>Michael </a:t>
            </a:r>
            <a:r>
              <a:rPr lang="en-AU" dirty="0" err="1" smtClean="0">
                <a:hlinkClick r:id="rId4"/>
              </a:rPr>
              <a:t>Aspel</a:t>
            </a:r>
            <a:r>
              <a:rPr lang="en-AU" dirty="0" smtClean="0">
                <a:hlinkClick r:id="rId4"/>
              </a:rPr>
              <a:t> 1939</a:t>
            </a:r>
            <a:endParaRPr lang="en-AU" dirty="0"/>
          </a:p>
        </p:txBody>
      </p:sp>
      <p:sp>
        <p:nvSpPr>
          <p:cNvPr id="8" name="TextBox 7"/>
          <p:cNvSpPr txBox="1"/>
          <p:nvPr/>
        </p:nvSpPr>
        <p:spPr>
          <a:xfrm>
            <a:off x="3059832" y="6307707"/>
            <a:ext cx="2880320" cy="369332"/>
          </a:xfrm>
          <a:prstGeom prst="rect">
            <a:avLst/>
          </a:prstGeom>
          <a:noFill/>
        </p:spPr>
        <p:txBody>
          <a:bodyPr wrap="square" rtlCol="0">
            <a:spAutoFit/>
          </a:bodyPr>
          <a:lstStyle/>
          <a:p>
            <a:r>
              <a:rPr lang="en-AU" b="1" i="1" dirty="0" smtClean="0">
                <a:hlinkClick r:id="rId6"/>
              </a:rPr>
              <a:t>The Chronicles of Narnia</a:t>
            </a:r>
            <a:endParaRPr lang="en-AU" dirty="0" smtClean="0"/>
          </a:p>
        </p:txBody>
      </p:sp>
    </p:spTree>
    <p:extLst>
      <p:ext uri="{BB962C8B-B14F-4D97-AF65-F5344CB8AC3E}">
        <p14:creationId xmlns:p14="http://schemas.microsoft.com/office/powerpoint/2010/main" val="1998360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260648"/>
            <a:ext cx="8229600" cy="1143000"/>
          </a:xfrm>
        </p:spPr>
        <p:txBody>
          <a:bodyPr/>
          <a:lstStyle/>
          <a:p>
            <a:r>
              <a:rPr lang="en-AU" dirty="0" smtClean="0">
                <a:hlinkClick r:id="rId3"/>
              </a:rPr>
              <a:t>Churchill’s Inspirational Speech</a:t>
            </a:r>
            <a:endParaRPr lang="en-AU" dirty="0"/>
          </a:p>
        </p:txBody>
      </p:sp>
      <p:sp>
        <p:nvSpPr>
          <p:cNvPr id="4" name="TextBox 3"/>
          <p:cNvSpPr txBox="1"/>
          <p:nvPr/>
        </p:nvSpPr>
        <p:spPr>
          <a:xfrm>
            <a:off x="602199" y="1610216"/>
            <a:ext cx="8136904" cy="4524315"/>
          </a:xfrm>
          <a:prstGeom prst="rect">
            <a:avLst/>
          </a:prstGeom>
          <a:noFill/>
        </p:spPr>
        <p:txBody>
          <a:bodyPr wrap="square" rtlCol="0">
            <a:spAutoFit/>
          </a:bodyPr>
          <a:lstStyle/>
          <a:p>
            <a:r>
              <a:rPr lang="en-AU" dirty="0" smtClean="0"/>
              <a:t>Churchill made a speech on August 20</a:t>
            </a:r>
            <a:r>
              <a:rPr lang="en-AU" baseline="30000" dirty="0" smtClean="0"/>
              <a:t>th</a:t>
            </a:r>
            <a:r>
              <a:rPr lang="en-AU" dirty="0" smtClean="0"/>
              <a:t> 1940 to unite the British public and comment on the importance of the youthful British RAF.</a:t>
            </a:r>
          </a:p>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smtClean="0"/>
          </a:p>
          <a:p>
            <a:endParaRPr lang="en-AU" dirty="0"/>
          </a:p>
          <a:p>
            <a:endParaRPr lang="en-AU" dirty="0"/>
          </a:p>
          <a:p>
            <a:endParaRPr lang="en-AU" dirty="0" smtClean="0"/>
          </a:p>
          <a:p>
            <a:r>
              <a:rPr lang="en-AU" dirty="0" smtClean="0"/>
              <a:t>Do you think this is true? Why does he put such an emphasis on it?</a:t>
            </a:r>
            <a:endParaRPr lang="en-AU"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60" y="2389336"/>
            <a:ext cx="4527216" cy="3127895"/>
          </a:xfrm>
          <a:prstGeom prst="rect">
            <a:avLst/>
          </a:prstGeom>
        </p:spPr>
      </p:pic>
    </p:spTree>
    <p:extLst>
      <p:ext uri="{BB962C8B-B14F-4D97-AF65-F5344CB8AC3E}">
        <p14:creationId xmlns:p14="http://schemas.microsoft.com/office/powerpoint/2010/main" val="2370270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548680"/>
            <a:ext cx="2818656" cy="708688"/>
          </a:xfrm>
        </p:spPr>
        <p:txBody>
          <a:bodyPr>
            <a:normAutofit fontScale="90000"/>
          </a:bodyPr>
          <a:lstStyle/>
          <a:p>
            <a:r>
              <a:rPr lang="en-AU" dirty="0" smtClean="0"/>
              <a:t>The Blitz</a:t>
            </a:r>
            <a:endParaRPr lang="en-AU" dirty="0"/>
          </a:p>
        </p:txBody>
      </p:sp>
      <p:sp>
        <p:nvSpPr>
          <p:cNvPr id="3" name="Content Placeholder 2"/>
          <p:cNvSpPr>
            <a:spLocks noGrp="1"/>
          </p:cNvSpPr>
          <p:nvPr>
            <p:ph idx="1"/>
          </p:nvPr>
        </p:nvSpPr>
        <p:spPr>
          <a:xfrm>
            <a:off x="467544" y="1268760"/>
            <a:ext cx="8229600" cy="1080120"/>
          </a:xfrm>
        </p:spPr>
        <p:txBody>
          <a:bodyPr>
            <a:normAutofit/>
          </a:bodyPr>
          <a:lstStyle/>
          <a:p>
            <a:pPr marL="0" indent="0">
              <a:buNone/>
            </a:pPr>
            <a:r>
              <a:rPr lang="en-AU" sz="2000" u="sng" dirty="0"/>
              <a:t>What happened? </a:t>
            </a:r>
            <a:r>
              <a:rPr lang="en-AU" sz="1700" dirty="0" smtClean="0"/>
              <a:t>The Blitz refers to the daily air battles and raids over London from September until November 1940. For 57 consecutive nights from September 7</a:t>
            </a:r>
            <a:r>
              <a:rPr lang="en-AU" sz="1700" baseline="30000" dirty="0" smtClean="0"/>
              <a:t>th</a:t>
            </a:r>
            <a:r>
              <a:rPr lang="en-AU" sz="1700" dirty="0" smtClean="0"/>
              <a:t> 1940 London was bombed resulting in devastating damage and thousands of deaths.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2263144"/>
            <a:ext cx="2516063" cy="192555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4408907"/>
            <a:ext cx="3096099" cy="216195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064" y="4368757"/>
            <a:ext cx="2950899" cy="220210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9304" y="2263144"/>
            <a:ext cx="2886024" cy="1925559"/>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2160" y="2263145"/>
            <a:ext cx="2447625" cy="1925558"/>
          </a:xfrm>
          <a:prstGeom prst="rect">
            <a:avLst/>
          </a:prstGeom>
        </p:spPr>
      </p:pic>
    </p:spTree>
    <p:extLst>
      <p:ext uri="{BB962C8B-B14F-4D97-AF65-F5344CB8AC3E}">
        <p14:creationId xmlns:p14="http://schemas.microsoft.com/office/powerpoint/2010/main" val="1885256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9552" y="5229200"/>
            <a:ext cx="8219256" cy="989464"/>
          </a:xfrm>
        </p:spPr>
        <p:txBody>
          <a:bodyPr>
            <a:normAutofit/>
          </a:bodyPr>
          <a:lstStyle/>
          <a:p>
            <a:pPr marL="0" indent="0">
              <a:buNone/>
            </a:pPr>
            <a:r>
              <a:rPr lang="en-AU" sz="2000" u="sng" dirty="0"/>
              <a:t>Where? </a:t>
            </a:r>
            <a:r>
              <a:rPr lang="en-AU" sz="1600" dirty="0"/>
              <a:t>The main target was London as it was the heart of England however many other industrial cities were devastatingly bombed such as Liverpool, Covington, Newcastle and Portsmouth. </a:t>
            </a:r>
          </a:p>
        </p:txBody>
      </p:sp>
      <p:sp>
        <p:nvSpPr>
          <p:cNvPr id="6" name="Title 1"/>
          <p:cNvSpPr>
            <a:spLocks noGrp="1"/>
          </p:cNvSpPr>
          <p:nvPr>
            <p:ph type="title"/>
          </p:nvPr>
        </p:nvSpPr>
        <p:spPr>
          <a:xfrm>
            <a:off x="1331640" y="548680"/>
            <a:ext cx="2818656" cy="708688"/>
          </a:xfrm>
        </p:spPr>
        <p:txBody>
          <a:bodyPr>
            <a:normAutofit fontScale="90000"/>
          </a:bodyPr>
          <a:lstStyle/>
          <a:p>
            <a:r>
              <a:rPr lang="en-AU" dirty="0" smtClean="0"/>
              <a:t>The Blitz</a:t>
            </a:r>
            <a:endParaRPr lang="en-AU"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1358806"/>
            <a:ext cx="6037672" cy="3591735"/>
          </a:xfrm>
          <a:prstGeom prst="rect">
            <a:avLst/>
          </a:prstGeom>
        </p:spPr>
      </p:pic>
    </p:spTree>
    <p:extLst>
      <p:ext uri="{BB962C8B-B14F-4D97-AF65-F5344CB8AC3E}">
        <p14:creationId xmlns:p14="http://schemas.microsoft.com/office/powerpoint/2010/main" val="8342473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308</TotalTime>
  <Words>1162</Words>
  <Application>Microsoft Office PowerPoint</Application>
  <PresentationFormat>On-screen Show (4:3)</PresentationFormat>
  <Paragraphs>106</Paragraphs>
  <Slides>19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Constantia</vt:lpstr>
      <vt:lpstr>Wingdings 2</vt:lpstr>
      <vt:lpstr>Flow</vt:lpstr>
      <vt:lpstr>PowerPoint Presentation</vt:lpstr>
      <vt:lpstr>PowerPoint Presentation</vt:lpstr>
      <vt:lpstr>The Battle of Britain</vt:lpstr>
      <vt:lpstr>Map of airfields in England and France</vt:lpstr>
      <vt:lpstr>British Technology</vt:lpstr>
      <vt:lpstr>PowerPoint Presentation</vt:lpstr>
      <vt:lpstr>Churchill’s Inspirational Speech</vt:lpstr>
      <vt:lpstr>The Blitz</vt:lpstr>
      <vt:lpstr>The Blitz</vt:lpstr>
      <vt:lpstr>The Blitz</vt:lpstr>
      <vt:lpstr>PowerPoint Presentation</vt:lpstr>
      <vt:lpstr>How did Churchill unite England?</vt:lpstr>
      <vt:lpstr>St. Paul’s Cathedral (2015)</vt:lpstr>
      <vt:lpstr>St. Paul’s Cathedral (1940)</vt:lpstr>
      <vt:lpstr>London  Underground</vt:lpstr>
      <vt:lpstr>The ‘Near Misses’</vt:lpstr>
      <vt:lpstr>PowerPoint Presentation</vt:lpstr>
      <vt:lpstr>PowerPoint Presentation</vt:lpstr>
      <vt:lpstr>Extra</vt:lpstr>
    </vt:vector>
  </TitlesOfParts>
  <Company>DEECD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Bruhn</dc:creator>
  <cp:lastModifiedBy>Anthony Bruhn</cp:lastModifiedBy>
  <cp:revision>46</cp:revision>
  <dcterms:created xsi:type="dcterms:W3CDTF">2015-03-05T02:17:12Z</dcterms:created>
  <dcterms:modified xsi:type="dcterms:W3CDTF">2016-02-06T07:42:16Z</dcterms:modified>
</cp:coreProperties>
</file>